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6" r:id="rId5"/>
    <p:sldId id="259" r:id="rId6"/>
    <p:sldId id="271" r:id="rId7"/>
    <p:sldId id="509" r:id="rId8"/>
    <p:sldId id="505" r:id="rId9"/>
    <p:sldId id="272" r:id="rId10"/>
    <p:sldId id="506" r:id="rId11"/>
    <p:sldId id="507" r:id="rId12"/>
    <p:sldId id="508" r:id="rId13"/>
    <p:sldId id="511" r:id="rId14"/>
    <p:sldId id="512" r:id="rId15"/>
    <p:sldId id="260" r:id="rId16"/>
    <p:sldId id="281" r:id="rId17"/>
    <p:sldId id="268" r:id="rId18"/>
    <p:sldId id="269" r:id="rId19"/>
    <p:sldId id="273" r:id="rId20"/>
    <p:sldId id="510" r:id="rId21"/>
    <p:sldId id="275" r:id="rId22"/>
    <p:sldId id="276" r:id="rId23"/>
    <p:sldId id="503" r:id="rId24"/>
    <p:sldId id="504" r:id="rId25"/>
    <p:sldId id="501" r:id="rId26"/>
    <p:sldId id="314" r:id="rId27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나눔명조" panose="02020603020101020101" pitchFamily="18" charset="-127"/>
      <p:regular r:id="rId30"/>
      <p:bold r:id="rId31"/>
    </p:embeddedFont>
    <p:embeddedFont>
      <p:font typeface="나눔스퀘어" panose="020B0600000101010101" pitchFamily="50" charset="-127"/>
      <p:regular r:id="rId32"/>
    </p:embeddedFont>
    <p:embeddedFont>
      <p:font typeface="나눔스퀘어 Bold" panose="020B0600000101010101" pitchFamily="50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나눔스퀘어라운드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6B6"/>
    <a:srgbClr val="AEAEAE"/>
    <a:srgbClr val="8A8A8A"/>
    <a:srgbClr val="3B3838"/>
    <a:srgbClr val="FCEBE8"/>
    <a:srgbClr val="FEE6E6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2569" autoAdjust="0"/>
  </p:normalViewPr>
  <p:slideViewPr>
    <p:cSldViewPr snapToGrid="0">
      <p:cViewPr varScale="1">
        <p:scale>
          <a:sx n="76" d="100"/>
          <a:sy n="76" d="100"/>
        </p:scale>
        <p:origin x="112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070E3-A4BA-4811-861C-0FFDFDA906A3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1643C-0D37-44F2-ACFD-0C1A24EDA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15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716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피처해싱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메일마다 생성된 색인어의 개수가 다름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953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76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703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502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15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11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599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961F9A2-EEEF-4D8F-8051-B4AB31109E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019F41CB-E72B-468E-83FB-8BA3AFC49D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이 프로젝트를 통해 얻을 수 있는 기대효과로는 새로운 스팸메일에 대응이 가능하고</a:t>
            </a:r>
            <a:r>
              <a:rPr lang="en-US" altLang="ko-KR" dirty="0"/>
              <a:t>, </a:t>
            </a:r>
            <a:r>
              <a:rPr lang="ko-KR" altLang="en-US" dirty="0"/>
              <a:t>차단에 소모하는 시간이 절약되며</a:t>
            </a:r>
            <a:r>
              <a:rPr lang="en-US" altLang="ko-KR" dirty="0"/>
              <a:t>, </a:t>
            </a:r>
            <a:r>
              <a:rPr lang="ko-KR" altLang="en-US" dirty="0"/>
              <a:t>스팸에 의한 피해 감소등이 있습니다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6116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70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처음엔 인터넷에서 구하려고 했는데</a:t>
            </a:r>
            <a:r>
              <a:rPr lang="en-US" altLang="ko-KR" dirty="0"/>
              <a:t>.. </a:t>
            </a:r>
            <a:r>
              <a:rPr lang="ko-KR" altLang="en-US" dirty="0"/>
              <a:t>구할 수가 없어서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4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79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627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피처해싱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메일마다 생성된 색인어의 개수가 다름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79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2-gram </a:t>
            </a:r>
            <a:r>
              <a:rPr lang="ko-KR" altLang="en-US" dirty="0"/>
              <a:t>으로 정한이유 말로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867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917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피처해싱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메일마다 생성된 색인어의 개수가 다름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1643C-0D37-44F2-ACFD-0C1A24EDA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7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823BB-6064-4DB8-BCCE-140DA9AAE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D9B1EC-6EB0-42AF-8663-27DFF8A78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DF043-029F-4719-8980-2CACE8DF4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F8BDB3-A6E4-4677-96AF-719FA5DA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E9735-E084-4C1B-90CA-6E0B284F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80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F458C-8F48-4E23-8FFF-3A5C7EDB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5503CC-C91E-4D1D-BF4E-564C9650C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C9CAE-0741-4268-84FC-3DE7C242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1116E-498D-47A5-A720-752A5F2F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E788E-09A4-482C-8E15-83C5739B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AA16C3-5B99-46FD-B2C6-2B2B68D8EE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28B6AA-708A-4383-847A-55C7DA3D9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87AF2-3C76-4CEC-83E7-60760D14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D566EC-6B1B-49C2-AEDA-A7C14C96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37091-BFFA-43B4-A8E8-A2B2F9A2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2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2260A-CFC7-45E9-868B-16CDC8B4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C3C20C-02E4-4A80-A8E7-309C75AB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E1BCC-8FF1-422C-BDB8-F9E6B4E7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FAD35-AA19-45D6-9823-657FA625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4C1BD-C9E5-4FFA-B18E-00047D5D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2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37443-325C-4D28-B4E4-FD169317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2EB64-8927-4F84-9CC4-7F6600B2F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61EB58-D48A-4711-AF85-E2FA6343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475E-14C8-4B2C-956D-D7A5BE6D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A696F-FA9E-4725-8591-D1FC57C43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4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830-FB51-4F82-AAEA-1DAE9200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0DAE3-0E0C-452F-A828-CED8349FD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061398-CF4C-43C4-9544-7F69275CF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5705D5-5D66-4532-9375-45759D12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8B9BAE-EA8F-4B43-B72C-753AEF91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9FD64-F8F0-48D6-B9CF-6076DDB3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02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E2FC0-713D-4ED3-B880-58545785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C00EF6-B994-4D15-997A-71AE6D42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0CEA8C-727A-4916-84C2-134FAA8E6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B5F71B-8EE1-4646-9792-0EDC810A9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9F143C-2978-4323-9319-05577FB40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A841F2-694F-4954-A335-9ACC156C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C2E208-2E0A-4BFA-83F3-D0EDBF634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2F16B5-354F-44B2-98BC-D1CF800F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2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B415C-1753-4120-814A-312D9D22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682C01-D179-43A2-A1DD-2DDA14C3E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088CDC-4520-4E9F-BD04-B26042C2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A3589F-ADCC-4BC0-ABBC-9F369B4F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3B4BBE-DF5F-41F2-BD2E-6397DD7C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6B0569-8F73-4C4A-B269-F0D70E88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47381D-4965-4529-A453-C4CD67284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44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EC0A1-05F7-401C-8A8C-E2AECDF5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9D69A-8E9E-40A0-94E9-D2A099D2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94209-096E-4E87-B6AF-A64AA5A9F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9A67D9-2D23-4AFD-8001-257B79A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ECA511-4540-4DCC-A0E8-09B1100D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A99600-F8E4-4525-B663-75DCD6570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02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646D0-0F6E-4141-8A33-D9E596A8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66AE09-5C4D-4429-A1FC-FE435AE60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4FA216-9AFB-409D-A823-64C4490C0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A26F33-7746-4494-B73B-7CE048B2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0CBAAC-10DB-4595-AF26-7EF9C52F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AF77F4-C2CD-439C-887B-79C598D9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24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17590C-FEC8-4AF3-87FE-F28F4278D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47901-1ABB-491E-90FE-1752C72E3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9B2C3B-2B91-45A5-ABEE-3307EAB67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C72B6-EE74-4BC0-A5A2-D703FB3BAF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3B3A2-0233-45EA-ABED-F4B29AB83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39547-E605-4035-891C-755381BEF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36BB8-6840-4A95-8663-C5522A56D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56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E1FF73-CC65-4772-BEDA-096814E3F9C9}"/>
              </a:ext>
            </a:extLst>
          </p:cNvPr>
          <p:cNvSpPr txBox="1">
            <a:spLocks/>
          </p:cNvSpPr>
          <p:nvPr/>
        </p:nvSpPr>
        <p:spPr>
          <a:xfrm>
            <a:off x="670560" y="1513775"/>
            <a:ext cx="10850880" cy="20116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스팸메일 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차단 시스템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00CF33D-30ED-471B-9A82-A11EE3EE4D1A}"/>
              </a:ext>
            </a:extLst>
          </p:cNvPr>
          <p:cNvSpPr txBox="1">
            <a:spLocks/>
          </p:cNvSpPr>
          <p:nvPr/>
        </p:nvSpPr>
        <p:spPr>
          <a:xfrm>
            <a:off x="1117219" y="2254816"/>
            <a:ext cx="3968057" cy="35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마이닝 기반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32D291-7F72-48A3-BCE0-D30B75E3739E}"/>
              </a:ext>
            </a:extLst>
          </p:cNvPr>
          <p:cNvSpPr/>
          <p:nvPr/>
        </p:nvSpPr>
        <p:spPr>
          <a:xfrm>
            <a:off x="8436470" y="3638027"/>
            <a:ext cx="1798714" cy="2323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9F3195-93BA-4111-9276-EBC4B4D9B876}"/>
              </a:ext>
            </a:extLst>
          </p:cNvPr>
          <p:cNvSpPr/>
          <p:nvPr/>
        </p:nvSpPr>
        <p:spPr>
          <a:xfrm>
            <a:off x="1956816" y="3637422"/>
            <a:ext cx="1958812" cy="2323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1479E72-D08F-4F62-956F-239FFDACAFD0}"/>
              </a:ext>
            </a:extLst>
          </p:cNvPr>
          <p:cNvSpPr txBox="1">
            <a:spLocks/>
          </p:cNvSpPr>
          <p:nvPr/>
        </p:nvSpPr>
        <p:spPr>
          <a:xfrm>
            <a:off x="3325274" y="3638329"/>
            <a:ext cx="5552525" cy="231730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[Text Mining-Based Spam Mail </a:t>
            </a:r>
            <a:r>
              <a:rPr lang="en-US" altLang="ko-KR" sz="1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Analysis·Blocking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System]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7FA8942D-0442-4EE3-80AF-07014EF8D556}"/>
              </a:ext>
            </a:extLst>
          </p:cNvPr>
          <p:cNvSpPr txBox="1">
            <a:spLocks/>
          </p:cNvSpPr>
          <p:nvPr/>
        </p:nvSpPr>
        <p:spPr>
          <a:xfrm>
            <a:off x="8877799" y="6275844"/>
            <a:ext cx="2936306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[5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박해민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강주현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김세진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540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08A61C3-3216-476F-9109-AF81459A6E0C}"/>
              </a:ext>
            </a:extLst>
          </p:cNvPr>
          <p:cNvSpPr txBox="1"/>
          <p:nvPr/>
        </p:nvSpPr>
        <p:spPr>
          <a:xfrm>
            <a:off x="876581" y="550457"/>
            <a:ext cx="9367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정형화 된 벡터화 어떤 방식으로 할 것인가</a:t>
            </a:r>
            <a:r>
              <a:rPr lang="en-US" altLang="ko-KR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4000" b="1" dirty="0">
              <a:solidFill>
                <a:srgbClr val="2626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255A245D-B203-4246-AF92-1884D6477146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A057C-43DB-450C-B2BA-C546A74F711C}"/>
              </a:ext>
            </a:extLst>
          </p:cNvPr>
          <p:cNvSpPr txBox="1"/>
          <p:nvPr/>
        </p:nvSpPr>
        <p:spPr>
          <a:xfrm>
            <a:off x="2820855" y="3022668"/>
            <a:ext cx="4560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단위로 자르는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AE80D-BF75-4A77-8D7E-26A28DA70F1E}"/>
              </a:ext>
            </a:extLst>
          </p:cNvPr>
          <p:cNvSpPr txBox="1"/>
          <p:nvPr/>
        </p:nvSpPr>
        <p:spPr>
          <a:xfrm>
            <a:off x="2743033" y="2488890"/>
            <a:ext cx="359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N-gram</a:t>
            </a:r>
            <a:endParaRPr lang="ko-KR" altLang="en-US" sz="2800" b="1" dirty="0">
              <a:solidFill>
                <a:srgbClr val="2626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26C69E-DDFF-4CD3-AA59-78455CB2F630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E63A7-AC99-427C-9945-FBFAB1F94B91}"/>
              </a:ext>
            </a:extLst>
          </p:cNvPr>
          <p:cNvSpPr txBox="1"/>
          <p:nvPr/>
        </p:nvSpPr>
        <p:spPr>
          <a:xfrm>
            <a:off x="2820853" y="4525505"/>
            <a:ext cx="6684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메일마다 생성된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색인어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개수가 달라 고정된 길이로 만듦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아스키코드 조합 경우의 수를 정형화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F0B491-6701-4D75-9E56-E5725144ED39}"/>
              </a:ext>
            </a:extLst>
          </p:cNvPr>
          <p:cNvSpPr txBox="1"/>
          <p:nvPr/>
        </p:nvSpPr>
        <p:spPr>
          <a:xfrm>
            <a:off x="2743033" y="3991727"/>
            <a:ext cx="359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hashing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5189139-AFE6-4222-8D7C-C15F9FF7717A}"/>
              </a:ext>
            </a:extLst>
          </p:cNvPr>
          <p:cNvSpPr/>
          <p:nvPr/>
        </p:nvSpPr>
        <p:spPr>
          <a:xfrm rot="5400000">
            <a:off x="2525252" y="2662313"/>
            <a:ext cx="134021" cy="1148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C120B05-65D5-4999-A39B-5DC03891DC1A}"/>
              </a:ext>
            </a:extLst>
          </p:cNvPr>
          <p:cNvSpPr/>
          <p:nvPr/>
        </p:nvSpPr>
        <p:spPr>
          <a:xfrm rot="5400000">
            <a:off x="2525253" y="4165150"/>
            <a:ext cx="134021" cy="1148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240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부제목 2">
            <a:extLst>
              <a:ext uri="{FF2B5EF4-FFF2-40B4-BE49-F238E27FC236}">
                <a16:creationId xmlns:a16="http://schemas.microsoft.com/office/drawing/2014/main" id="{255A245D-B203-4246-AF92-1884D6477146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A057C-43DB-450C-B2BA-C546A74F711C}"/>
              </a:ext>
            </a:extLst>
          </p:cNvPr>
          <p:cNvSpPr txBox="1"/>
          <p:nvPr/>
        </p:nvSpPr>
        <p:spPr>
          <a:xfrm>
            <a:off x="1214508" y="1330456"/>
            <a:ext cx="47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단위로 자르는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AE80D-BF75-4A77-8D7E-26A28DA70F1E}"/>
              </a:ext>
            </a:extLst>
          </p:cNvPr>
          <p:cNvSpPr txBox="1"/>
          <p:nvPr/>
        </p:nvSpPr>
        <p:spPr>
          <a:xfrm>
            <a:off x="876581" y="550457"/>
            <a:ext cx="3595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N-gram</a:t>
            </a:r>
            <a:endParaRPr lang="ko-KR" altLang="en-US" sz="4000" b="1" dirty="0">
              <a:solidFill>
                <a:srgbClr val="2626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26C69E-DDFF-4CD3-AA59-78455CB2F630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C842C77-8ED1-4186-A057-9C9383CA3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82230"/>
              </p:ext>
            </p:extLst>
          </p:nvPr>
        </p:nvGraphicFramePr>
        <p:xfrm>
          <a:off x="2976664" y="2703678"/>
          <a:ext cx="6788471" cy="2736544"/>
        </p:xfrm>
        <a:graphic>
          <a:graphicData uri="http://schemas.openxmlformats.org/drawingml/2006/table">
            <a:tbl>
              <a:tblPr/>
              <a:tblGrid>
                <a:gridCol w="2549672">
                  <a:extLst>
                    <a:ext uri="{9D8B030D-6E8A-4147-A177-3AD203B41FA5}">
                      <a16:colId xmlns:a16="http://schemas.microsoft.com/office/drawing/2014/main" val="303355456"/>
                    </a:ext>
                  </a:extLst>
                </a:gridCol>
                <a:gridCol w="4238799">
                  <a:extLst>
                    <a:ext uri="{9D8B030D-6E8A-4147-A177-3AD203B41FA5}">
                      <a16:colId xmlns:a16="http://schemas.microsoft.com/office/drawing/2014/main" val="2196466402"/>
                    </a:ext>
                  </a:extLst>
                </a:gridCol>
              </a:tblGrid>
              <a:tr h="6841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스팸메일필터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2773"/>
                  </a:ext>
                </a:extLst>
              </a:tr>
              <a:tr h="6841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uni</a:t>
                      </a: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-gram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팸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581920"/>
                  </a:ext>
                </a:extLst>
              </a:tr>
              <a:tr h="6841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bi-gram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스팸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팸메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메일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일필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211779"/>
                  </a:ext>
                </a:extLst>
              </a:tr>
              <a:tr h="6841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tri-gram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스팸메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팸메일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메일필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일필터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2391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E0EF240-6C33-4BF4-A642-E5713AB6C3B2}"/>
              </a:ext>
            </a:extLst>
          </p:cNvPr>
          <p:cNvSpPr/>
          <p:nvPr/>
        </p:nvSpPr>
        <p:spPr>
          <a:xfrm>
            <a:off x="2762655" y="3998067"/>
            <a:ext cx="7140102" cy="8268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8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부제목 2">
            <a:extLst>
              <a:ext uri="{FF2B5EF4-FFF2-40B4-BE49-F238E27FC236}">
                <a16:creationId xmlns:a16="http://schemas.microsoft.com/office/drawing/2014/main" id="{255A245D-B203-4246-AF92-1884D6477146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A057C-43DB-450C-B2BA-C546A74F711C}"/>
              </a:ext>
            </a:extLst>
          </p:cNvPr>
          <p:cNvSpPr txBox="1"/>
          <p:nvPr/>
        </p:nvSpPr>
        <p:spPr>
          <a:xfrm>
            <a:off x="1214507" y="1330456"/>
            <a:ext cx="779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수를 정형화 하기 위한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AE80D-BF75-4A77-8D7E-26A28DA70F1E}"/>
              </a:ext>
            </a:extLst>
          </p:cNvPr>
          <p:cNvSpPr txBox="1"/>
          <p:nvPr/>
        </p:nvSpPr>
        <p:spPr>
          <a:xfrm>
            <a:off x="876580" y="550457"/>
            <a:ext cx="4424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hashing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26C69E-DDFF-4CD3-AA59-78455CB2F630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0BF69F7-911E-4F5E-8BB9-E0E35EEEC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325292"/>
              </p:ext>
            </p:extLst>
          </p:nvPr>
        </p:nvGraphicFramePr>
        <p:xfrm>
          <a:off x="2941541" y="2469012"/>
          <a:ext cx="6631562" cy="3357827"/>
        </p:xfrm>
        <a:graphic>
          <a:graphicData uri="http://schemas.openxmlformats.org/drawingml/2006/table">
            <a:tbl>
              <a:tblPr/>
              <a:tblGrid>
                <a:gridCol w="1901790">
                  <a:extLst>
                    <a:ext uri="{9D8B030D-6E8A-4147-A177-3AD203B41FA5}">
                      <a16:colId xmlns:a16="http://schemas.microsoft.com/office/drawing/2014/main" val="4013417519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4179570204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2758408987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2356738034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901108316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1287624233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1608195966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282650206"/>
                    </a:ext>
                  </a:extLst>
                </a:gridCol>
                <a:gridCol w="610587">
                  <a:extLst>
                    <a:ext uri="{9D8B030D-6E8A-4147-A177-3AD203B41FA5}">
                      <a16:colId xmlns:a16="http://schemas.microsoft.com/office/drawing/2014/main" val="758622277"/>
                    </a:ext>
                  </a:extLst>
                </a:gridCol>
              </a:tblGrid>
              <a:tr h="54378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(49828+54072) mod 10 = 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403395"/>
                  </a:ext>
                </a:extLst>
              </a:tr>
              <a:tr h="54378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팸메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(54072+47700) mod 10 = 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740301"/>
                  </a:ext>
                </a:extLst>
              </a:tr>
              <a:tr h="54378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메일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(47700+51068) mod 10 = 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43095"/>
                  </a:ext>
                </a:extLst>
              </a:tr>
              <a:tr h="638897"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08437"/>
                  </a:ext>
                </a:extLst>
              </a:tr>
              <a:tr h="54378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⋯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006402"/>
                  </a:ext>
                </a:extLst>
              </a:tr>
              <a:tr h="5437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스팸메일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…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114525"/>
                  </a:ext>
                </a:extLst>
              </a:tr>
            </a:tbl>
          </a:graphicData>
        </a:graphic>
      </p:graphicFrame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BC63BAF-390C-4408-9E27-C7FD8F623B73}"/>
              </a:ext>
            </a:extLst>
          </p:cNvPr>
          <p:cNvSpPr/>
          <p:nvPr/>
        </p:nvSpPr>
        <p:spPr>
          <a:xfrm>
            <a:off x="6110002" y="4307580"/>
            <a:ext cx="294640" cy="29842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AD4001E-0DEA-49F2-8745-70BF140FF04E}"/>
              </a:ext>
            </a:extLst>
          </p:cNvPr>
          <p:cNvGrpSpPr/>
          <p:nvPr/>
        </p:nvGrpSpPr>
        <p:grpSpPr>
          <a:xfrm>
            <a:off x="3227446" y="1945900"/>
            <a:ext cx="3177196" cy="641184"/>
            <a:chOff x="3227446" y="1945900"/>
            <a:chExt cx="3177196" cy="6411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24904E-83BF-432E-B5A8-F323375EF7FA}"/>
                </a:ext>
              </a:extLst>
            </p:cNvPr>
            <p:cNvSpPr txBox="1"/>
            <p:nvPr/>
          </p:nvSpPr>
          <p:spPr>
            <a:xfrm>
              <a:off x="3227446" y="1945900"/>
              <a:ext cx="317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아스키코드 값으로 바꿈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2A2CF53-F810-4EBB-9C67-22B22826F3F7}"/>
                </a:ext>
              </a:extLst>
            </p:cNvPr>
            <p:cNvCxnSpPr>
              <a:cxnSpLocks/>
            </p:cNvCxnSpPr>
            <p:nvPr/>
          </p:nvCxnSpPr>
          <p:spPr>
            <a:xfrm>
              <a:off x="3869473" y="2312557"/>
              <a:ext cx="0" cy="27452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1375A43-8EF6-4C2A-97B3-30B9398415A5}"/>
              </a:ext>
            </a:extLst>
          </p:cNvPr>
          <p:cNvGrpSpPr/>
          <p:nvPr/>
        </p:nvGrpSpPr>
        <p:grpSpPr>
          <a:xfrm>
            <a:off x="7222481" y="4071823"/>
            <a:ext cx="4275100" cy="447963"/>
            <a:chOff x="7222481" y="4071823"/>
            <a:chExt cx="4275100" cy="4479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A2F9E-45CB-4FE0-94B9-ECB443825A23}"/>
                </a:ext>
              </a:extLst>
            </p:cNvPr>
            <p:cNvSpPr txBox="1"/>
            <p:nvPr/>
          </p:nvSpPr>
          <p:spPr>
            <a:xfrm>
              <a:off x="7450716" y="4119676"/>
              <a:ext cx="40468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두개의 값을 더해준 후 </a:t>
              </a:r>
              <a:r>
                <a:rPr lang="ko-KR" altLang="en-US" sz="20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모듈러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연산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4C4B592-2164-4A06-92CB-A2398525BE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2481" y="4071823"/>
              <a:ext cx="216032" cy="247907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8BB61C4-4E6F-423C-B034-06E0DC5F04A2}"/>
              </a:ext>
            </a:extLst>
          </p:cNvPr>
          <p:cNvGrpSpPr/>
          <p:nvPr/>
        </p:nvGrpSpPr>
        <p:grpSpPr>
          <a:xfrm>
            <a:off x="9481220" y="5407825"/>
            <a:ext cx="4709909" cy="400110"/>
            <a:chOff x="1469833" y="4139332"/>
            <a:chExt cx="4709909" cy="40011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2595C-A9FC-47E2-9B75-805D84F470A4}"/>
                </a:ext>
              </a:extLst>
            </p:cNvPr>
            <p:cNvSpPr txBox="1"/>
            <p:nvPr/>
          </p:nvSpPr>
          <p:spPr>
            <a:xfrm>
              <a:off x="1659132" y="4139332"/>
              <a:ext cx="4520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연산 결과값 카운트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17B1FF0-663E-4DC1-BCE4-364E542183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9833" y="4339387"/>
              <a:ext cx="23291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6AB85BC-AAA9-4199-883D-7E321A2DB60B}"/>
              </a:ext>
            </a:extLst>
          </p:cNvPr>
          <p:cNvGrpSpPr/>
          <p:nvPr/>
        </p:nvGrpSpPr>
        <p:grpSpPr>
          <a:xfrm>
            <a:off x="5806440" y="5891513"/>
            <a:ext cx="2889399" cy="584894"/>
            <a:chOff x="5806440" y="5891513"/>
            <a:chExt cx="2889399" cy="5848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5DA19D-3837-4635-97AE-A134021814BD}"/>
                </a:ext>
              </a:extLst>
            </p:cNvPr>
            <p:cNvSpPr txBox="1"/>
            <p:nvPr/>
          </p:nvSpPr>
          <p:spPr>
            <a:xfrm>
              <a:off x="5806440" y="6076297"/>
              <a:ext cx="2889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4. SVM 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입력 값으로 사용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FE0F4DB-EB7C-4197-85B1-7FC1837A83A0}"/>
                </a:ext>
              </a:extLst>
            </p:cNvPr>
            <p:cNvCxnSpPr>
              <a:cxnSpLocks/>
            </p:cNvCxnSpPr>
            <p:nvPr/>
          </p:nvCxnSpPr>
          <p:spPr>
            <a:xfrm>
              <a:off x="7234055" y="5891513"/>
              <a:ext cx="0" cy="20793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7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08A61C3-3216-476F-9109-AF81459A6E0C}"/>
              </a:ext>
            </a:extLst>
          </p:cNvPr>
          <p:cNvSpPr txBox="1"/>
          <p:nvPr/>
        </p:nvSpPr>
        <p:spPr>
          <a:xfrm>
            <a:off x="876581" y="550457"/>
            <a:ext cx="9367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개수는 </a:t>
            </a:r>
            <a:r>
              <a:rPr lang="ko-KR" altLang="en-US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몇 개로</a:t>
            </a:r>
            <a:r>
              <a:rPr lang="en-US" altLang="ko-KR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정할 것인가</a:t>
            </a:r>
            <a:r>
              <a:rPr lang="en-US" altLang="ko-KR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255A245D-B203-4246-AF92-1884D6477146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26C69E-DDFF-4CD3-AA59-78455CB2F630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393F7-C9E8-4D6E-8C87-285746D4CAB1}"/>
              </a:ext>
            </a:extLst>
          </p:cNvPr>
          <p:cNvSpPr txBox="1"/>
          <p:nvPr/>
        </p:nvSpPr>
        <p:spPr>
          <a:xfrm>
            <a:off x="2220957" y="1717113"/>
            <a:ext cx="8138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데이터셋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정상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        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데이터셋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정상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7DB3073-B69B-46A9-AA44-3EFB2FC79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72430"/>
              </p:ext>
            </p:extLst>
          </p:nvPr>
        </p:nvGraphicFramePr>
        <p:xfrm>
          <a:off x="2833427" y="2225543"/>
          <a:ext cx="6525146" cy="3865376"/>
        </p:xfrm>
        <a:graphic>
          <a:graphicData uri="http://schemas.openxmlformats.org/drawingml/2006/table">
            <a:tbl>
              <a:tblPr/>
              <a:tblGrid>
                <a:gridCol w="1688986">
                  <a:extLst>
                    <a:ext uri="{9D8B030D-6E8A-4147-A177-3AD203B41FA5}">
                      <a16:colId xmlns:a16="http://schemas.microsoft.com/office/drawing/2014/main" val="9131558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4029242291"/>
                    </a:ext>
                  </a:extLst>
                </a:gridCol>
                <a:gridCol w="1666240">
                  <a:extLst>
                    <a:ext uri="{9D8B030D-6E8A-4147-A177-3AD203B41FA5}">
                      <a16:colId xmlns:a16="http://schemas.microsoft.com/office/drawing/2014/main" val="1897969266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17522935"/>
                    </a:ext>
                  </a:extLst>
                </a:gridCol>
              </a:tblGrid>
              <a:tr h="82447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Kernel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Feature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Linear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Polynomial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Sigmoid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373847"/>
                  </a:ext>
                </a:extLst>
              </a:tr>
              <a:tr h="4071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0.9021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0.8440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0.3422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227772"/>
                  </a:ext>
                </a:extLst>
              </a:tr>
              <a:tr h="4071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0.9354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0.9090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0.4039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407499"/>
                  </a:ext>
                </a:extLst>
              </a:tr>
              <a:tr h="4071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0.9325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0.8584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0.5157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07837"/>
                  </a:ext>
                </a:extLst>
              </a:tr>
              <a:tr h="4071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200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0.9300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0.7460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0.7672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17095"/>
                  </a:ext>
                </a:extLst>
              </a:tr>
              <a:tr h="4071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500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0.9495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0.4974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0.8198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77887"/>
                  </a:ext>
                </a:extLst>
              </a:tr>
              <a:tr h="4071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750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0.9029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0.5000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0.8017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81161"/>
                  </a:ext>
                </a:extLst>
              </a:tr>
              <a:tr h="4071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1000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0.8703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0.5000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0.7723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5750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97667F8-FC8C-47E1-BD31-914144A4ECD2}"/>
              </a:ext>
            </a:extLst>
          </p:cNvPr>
          <p:cNvCxnSpPr>
            <a:cxnSpLocks/>
          </p:cNvCxnSpPr>
          <p:nvPr/>
        </p:nvCxnSpPr>
        <p:spPr>
          <a:xfrm>
            <a:off x="2833427" y="2228062"/>
            <a:ext cx="1685233" cy="86872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54108C-A909-450E-8FDB-E0D814F35273}"/>
              </a:ext>
            </a:extLst>
          </p:cNvPr>
          <p:cNvSpPr/>
          <p:nvPr/>
        </p:nvSpPr>
        <p:spPr>
          <a:xfrm>
            <a:off x="2724788" y="4745985"/>
            <a:ext cx="3464128" cy="5372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BFEF0-A548-4DF9-BD35-C25860D35D40}"/>
              </a:ext>
            </a:extLst>
          </p:cNvPr>
          <p:cNvSpPr txBox="1"/>
          <p:nvPr/>
        </p:nvSpPr>
        <p:spPr>
          <a:xfrm>
            <a:off x="1597857" y="4812802"/>
            <a:ext cx="94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정밀도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B54F4D0-CF0A-4D7C-801A-644F1EEF42F6}"/>
              </a:ext>
            </a:extLst>
          </p:cNvPr>
          <p:cNvCxnSpPr>
            <a:cxnSpLocks/>
          </p:cNvCxnSpPr>
          <p:nvPr/>
        </p:nvCxnSpPr>
        <p:spPr>
          <a:xfrm>
            <a:off x="2429996" y="5021866"/>
            <a:ext cx="24532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34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08A61C3-3216-476F-9109-AF81459A6E0C}"/>
              </a:ext>
            </a:extLst>
          </p:cNvPr>
          <p:cNvSpPr txBox="1"/>
          <p:nvPr/>
        </p:nvSpPr>
        <p:spPr>
          <a:xfrm>
            <a:off x="876581" y="550457"/>
            <a:ext cx="9367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결과</a:t>
            </a:r>
            <a:endParaRPr lang="en-US" altLang="ko-KR" sz="4000" b="1" dirty="0">
              <a:solidFill>
                <a:srgbClr val="2626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255A245D-B203-4246-AF92-1884D6477146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26C69E-DDFF-4CD3-AA59-78455CB2F630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0C5A9833-1798-4ED2-80AC-3D4A02CD9E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8562531"/>
                  </p:ext>
                </p:extLst>
              </p:nvPr>
            </p:nvGraphicFramePr>
            <p:xfrm>
              <a:off x="6799169" y="1674442"/>
              <a:ext cx="4676042" cy="3994761"/>
            </p:xfrm>
            <a:graphic>
              <a:graphicData uri="http://schemas.openxmlformats.org/drawingml/2006/table">
                <a:tbl>
                  <a:tblPr/>
                  <a:tblGrid>
                    <a:gridCol w="4676042">
                      <a:extLst>
                        <a:ext uri="{9D8B030D-6E8A-4147-A177-3AD203B41FA5}">
                          <a16:colId xmlns:a16="http://schemas.microsoft.com/office/drawing/2014/main" val="1101272383"/>
                        </a:ext>
                      </a:extLst>
                    </a:gridCol>
                  </a:tblGrid>
                  <a:tr h="4530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Accuracy  =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TP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 +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TN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TP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 +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FN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 +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FP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 +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TN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=  </a:t>
                          </a:r>
                          <a:r>
                            <a:rPr lang="en-US" altLang="ko-KR" sz="1800" kern="0" spc="0" dirty="0">
                              <a:solidFill>
                                <a:schemeClr val="tx1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0.9450</a:t>
                          </a:r>
                        </a:p>
                      </a:txBody>
                      <a:tcPr marL="108000" marR="45720" marT="0" marB="144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67695"/>
                      </a:ext>
                    </a:extLst>
                  </a:tr>
                  <a:tr h="4530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Precision  =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TP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TP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 +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FP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=  </a:t>
                          </a:r>
                          <a:r>
                            <a:rPr lang="en-US" altLang="ko-KR" sz="1800" kern="0" spc="0" dirty="0">
                              <a:solidFill>
                                <a:schemeClr val="tx1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0.9495</a:t>
                          </a:r>
                        </a:p>
                      </a:txBody>
                      <a:tcPr marL="108000" marR="45720" marT="0" marB="144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4638377"/>
                      </a:ext>
                    </a:extLst>
                  </a:tr>
                  <a:tr h="4530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Recall  =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TP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TP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 +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FN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=  </a:t>
                          </a:r>
                          <a:r>
                            <a:rPr lang="en-US" altLang="ko-KR" sz="1800" kern="0" spc="0" dirty="0">
                              <a:solidFill>
                                <a:schemeClr val="tx1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0.9400</a:t>
                          </a:r>
                        </a:p>
                      </a:txBody>
                      <a:tcPr marL="108000" marR="45720" marT="0" marB="144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2542565"/>
                      </a:ext>
                    </a:extLst>
                  </a:tr>
                  <a:tr h="46905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F-score  =  </a:t>
                          </a:r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altLang="ko-KR" sz="1800" i="0" smtClean="0">
                                  <a:latin typeface="나눔스퀘어 Bold" panose="020B0600000101010101" pitchFamily="50" charset="-127"/>
                                  <a:ea typeface="나눔스퀘어 Bold" panose="020B0600000101010101" pitchFamily="50" charset="-127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Precision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 ×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Recall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Precision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 +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Recall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=  </a:t>
                          </a:r>
                          <a:r>
                            <a:rPr lang="en-US" altLang="ko-KR" sz="1800" kern="0" spc="0" dirty="0">
                              <a:solidFill>
                                <a:schemeClr val="tx1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0.9447</a:t>
                          </a:r>
                        </a:p>
                      </a:txBody>
                      <a:tcPr marL="108000" marR="45720" marT="0" marB="144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2186380"/>
                      </a:ext>
                    </a:extLst>
                  </a:tr>
                  <a:tr h="4530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FP-rate  =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FP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TN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 +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800" b="0" i="0" smtClean="0">
                                      <a:latin typeface="나눔스퀘어" panose="020B0600000101010101" pitchFamily="50" charset="-127"/>
                                      <a:ea typeface="나눔스퀘어" panose="020B0600000101010101" pitchFamily="50" charset="-127"/>
                                    </a:rPr>
                                    <m:t>FP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=  </a:t>
                          </a:r>
                          <a:r>
                            <a:rPr lang="en-US" altLang="ko-KR" sz="1800" kern="0" spc="0" dirty="0">
                              <a:solidFill>
                                <a:schemeClr val="tx1"/>
                              </a:solidFill>
                              <a:effectLst/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  <a:cs typeface="+mn-cs"/>
                            </a:rPr>
                            <a:t>0.05</a:t>
                          </a:r>
                        </a:p>
                      </a:txBody>
                      <a:tcPr marL="108000" marR="45720" marT="0" marB="144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1795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0C5A9833-1798-4ED2-80AC-3D4A02CD9E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8562531"/>
                  </p:ext>
                </p:extLst>
              </p:nvPr>
            </p:nvGraphicFramePr>
            <p:xfrm>
              <a:off x="6799169" y="1674442"/>
              <a:ext cx="4676042" cy="3994761"/>
            </p:xfrm>
            <a:graphic>
              <a:graphicData uri="http://schemas.openxmlformats.org/drawingml/2006/table">
                <a:tbl>
                  <a:tblPr/>
                  <a:tblGrid>
                    <a:gridCol w="4676042">
                      <a:extLst>
                        <a:ext uri="{9D8B030D-6E8A-4147-A177-3AD203B41FA5}">
                          <a16:colId xmlns:a16="http://schemas.microsoft.com/office/drawing/2014/main" val="1101272383"/>
                        </a:ext>
                      </a:extLst>
                    </a:gridCol>
                  </a:tblGrid>
                  <a:tr h="79379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8000" marR="45720" marT="0" marB="144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67695"/>
                      </a:ext>
                    </a:extLst>
                  </a:tr>
                  <a:tr h="79379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8000" marR="45720" marT="0" marB="144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9237" r="-130" b="-3015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4638377"/>
                      </a:ext>
                    </a:extLst>
                  </a:tr>
                  <a:tr h="79379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8000" marR="45720" marT="0" marB="144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769" r="-130" b="-2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2542565"/>
                      </a:ext>
                    </a:extLst>
                  </a:tr>
                  <a:tr h="81957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8000" marR="45720" marT="0" marB="144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89630" r="-130" b="-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2186380"/>
                      </a:ext>
                    </a:extLst>
                  </a:tr>
                  <a:tr h="79379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8000" marR="45720" marT="0" marB="144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4615" r="-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179517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30C81B-9E18-4DDF-8F36-BFD23720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728"/>
              </p:ext>
            </p:extLst>
          </p:nvPr>
        </p:nvGraphicFramePr>
        <p:xfrm>
          <a:off x="575544" y="1955311"/>
          <a:ext cx="5791754" cy="3472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178">
                  <a:extLst>
                    <a:ext uri="{9D8B030D-6E8A-4147-A177-3AD203B41FA5}">
                      <a16:colId xmlns:a16="http://schemas.microsoft.com/office/drawing/2014/main" val="1910080719"/>
                    </a:ext>
                  </a:extLst>
                </a:gridCol>
                <a:gridCol w="1412584">
                  <a:extLst>
                    <a:ext uri="{9D8B030D-6E8A-4147-A177-3AD203B41FA5}">
                      <a16:colId xmlns:a16="http://schemas.microsoft.com/office/drawing/2014/main" val="197327088"/>
                    </a:ext>
                  </a:extLst>
                </a:gridCol>
                <a:gridCol w="1784496">
                  <a:extLst>
                    <a:ext uri="{9D8B030D-6E8A-4147-A177-3AD203B41FA5}">
                      <a16:colId xmlns:a16="http://schemas.microsoft.com/office/drawing/2014/main" val="1779083159"/>
                    </a:ext>
                  </a:extLst>
                </a:gridCol>
                <a:gridCol w="1784496">
                  <a:extLst>
                    <a:ext uri="{9D8B030D-6E8A-4147-A177-3AD203B41FA5}">
                      <a16:colId xmlns:a16="http://schemas.microsoft.com/office/drawing/2014/main" val="579085618"/>
                    </a:ext>
                  </a:extLst>
                </a:gridCol>
              </a:tblGrid>
              <a:tr h="56718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실제 정답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197210"/>
                  </a:ext>
                </a:extLst>
              </a:tr>
              <a:tr h="96850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Spam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Non-spam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418358"/>
                  </a:ext>
                </a:extLst>
              </a:tr>
              <a:tr h="968502"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분류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결과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Spam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TP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7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FP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7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27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358405"/>
                  </a:ext>
                </a:extLst>
              </a:tr>
              <a:tr h="968502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Non-spam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FN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7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27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TN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7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95</a:t>
                      </a:r>
                      <a:endParaRPr lang="ko-KR" altLang="en-US" sz="27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454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83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AAFBCBE7-78C8-4AB0-9EA9-6910E23DF503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96578A-3E51-47CC-A66F-7143EFD5C4D4}"/>
              </a:ext>
            </a:extLst>
          </p:cNvPr>
          <p:cNvGrpSpPr/>
          <p:nvPr/>
        </p:nvGrpSpPr>
        <p:grpSpPr>
          <a:xfrm>
            <a:off x="5228051" y="970837"/>
            <a:ext cx="1735899" cy="2062612"/>
            <a:chOff x="767540" y="4261252"/>
            <a:chExt cx="1735899" cy="206261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3EB909E-9494-44BB-BA7E-6E5C09349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7" t="24612" r="30709" b="40237"/>
            <a:stretch/>
          </p:blipFill>
          <p:spPr>
            <a:xfrm>
              <a:off x="767540" y="4261252"/>
              <a:ext cx="1735899" cy="16187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38A5BA-782F-4956-AA60-8B4F35DF9A4D}"/>
                </a:ext>
              </a:extLst>
            </p:cNvPr>
            <p:cNvSpPr txBox="1"/>
            <p:nvPr/>
          </p:nvSpPr>
          <p:spPr>
            <a:xfrm>
              <a:off x="1186715" y="5954532"/>
              <a:ext cx="897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1960E2-5C3D-4332-B661-0749FE8CE8BF}"/>
              </a:ext>
            </a:extLst>
          </p:cNvPr>
          <p:cNvGrpSpPr/>
          <p:nvPr/>
        </p:nvGrpSpPr>
        <p:grpSpPr>
          <a:xfrm>
            <a:off x="906069" y="3872732"/>
            <a:ext cx="1603323" cy="2284561"/>
            <a:chOff x="9659899" y="3921160"/>
            <a:chExt cx="1603323" cy="228456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E10C4F-CD44-4B26-833D-3945A1BAE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24" t="1" r="4936" b="3539"/>
            <a:stretch/>
          </p:blipFill>
          <p:spPr>
            <a:xfrm>
              <a:off x="9659899" y="3921160"/>
              <a:ext cx="1603323" cy="178718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835E05-619F-4025-B4F5-C78BF605688E}"/>
                </a:ext>
              </a:extLst>
            </p:cNvPr>
            <p:cNvSpPr txBox="1"/>
            <p:nvPr/>
          </p:nvSpPr>
          <p:spPr>
            <a:xfrm>
              <a:off x="9762289" y="5836389"/>
              <a:ext cx="1398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네이버 메일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50FE973-8792-4105-A241-D1E7C110E348}"/>
              </a:ext>
            </a:extLst>
          </p:cNvPr>
          <p:cNvSpPr txBox="1"/>
          <p:nvPr/>
        </p:nvSpPr>
        <p:spPr>
          <a:xfrm>
            <a:off x="5396730" y="6017230"/>
            <a:ext cx="13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환경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F8CD2F-8535-4458-964A-C8571322F26D}"/>
              </a:ext>
            </a:extLst>
          </p:cNvPr>
          <p:cNvGrpSpPr/>
          <p:nvPr/>
        </p:nvGrpSpPr>
        <p:grpSpPr>
          <a:xfrm>
            <a:off x="4785360" y="4177947"/>
            <a:ext cx="2621280" cy="1719879"/>
            <a:chOff x="4412519" y="2223403"/>
            <a:chExt cx="2621280" cy="171987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9BCFED1-DAAC-4ACF-9507-4E4C3A5EAFA8}"/>
                </a:ext>
              </a:extLst>
            </p:cNvPr>
            <p:cNvGrpSpPr/>
            <p:nvPr/>
          </p:nvGrpSpPr>
          <p:grpSpPr>
            <a:xfrm>
              <a:off x="4412519" y="2223403"/>
              <a:ext cx="2621280" cy="1713157"/>
              <a:chOff x="5467846" y="1209041"/>
              <a:chExt cx="3812873" cy="2566269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CA71DD7-947D-4287-B2D9-E121E71D6E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9307" b="62580"/>
              <a:stretch/>
            </p:blipFill>
            <p:spPr>
              <a:xfrm>
                <a:off x="5467846" y="1209041"/>
                <a:ext cx="3812873" cy="2566269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80D5F45-7D40-48B8-9A38-13C3C4F8F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" t="6223" r="96953" b="78518"/>
              <a:stretch/>
            </p:blipFill>
            <p:spPr>
              <a:xfrm>
                <a:off x="5467846" y="1695594"/>
                <a:ext cx="3594874" cy="2079715"/>
              </a:xfrm>
              <a:prstGeom prst="rect">
                <a:avLst/>
              </a:prstGeom>
            </p:spPr>
          </p:pic>
        </p:grp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1D8D219-245C-41DE-A07F-EAF02597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59357" y="2468607"/>
              <a:ext cx="2513018" cy="126281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21222F6-417C-45A6-83A7-BAF860628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01001" y="3775934"/>
              <a:ext cx="371374" cy="128046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27A69AA-6FD2-4DCB-B9A5-30C71E412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2518" y="3775934"/>
              <a:ext cx="371374" cy="12804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3DDD78-F16A-4838-B1A3-AB9BFEF8C1BB}"/>
                </a:ext>
              </a:extLst>
            </p:cNvPr>
            <p:cNvSpPr txBox="1"/>
            <p:nvPr/>
          </p:nvSpPr>
          <p:spPr>
            <a:xfrm>
              <a:off x="6171447" y="3743227"/>
              <a:ext cx="3713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D6A5A0-91D4-4075-BDCF-F548203EDCBA}"/>
                </a:ext>
              </a:extLst>
            </p:cNvPr>
            <p:cNvSpPr txBox="1"/>
            <p:nvPr/>
          </p:nvSpPr>
          <p:spPr>
            <a:xfrm>
              <a:off x="6611161" y="3743227"/>
              <a:ext cx="3713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차단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506950CE-8280-4B86-AD4C-4AB24520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9357" y="3778518"/>
              <a:ext cx="639563" cy="12224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3A79CD6-8041-4D9B-A204-29F4F940108E}"/>
                </a:ext>
              </a:extLst>
            </p:cNvPr>
            <p:cNvSpPr txBox="1"/>
            <p:nvPr/>
          </p:nvSpPr>
          <p:spPr>
            <a:xfrm>
              <a:off x="4426112" y="3743165"/>
              <a:ext cx="7699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메일 불러오기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29D437-84D9-4011-A618-8525D9EA7887}"/>
              </a:ext>
            </a:extLst>
          </p:cNvPr>
          <p:cNvGrpSpPr/>
          <p:nvPr/>
        </p:nvGrpSpPr>
        <p:grpSpPr>
          <a:xfrm>
            <a:off x="9558842" y="4177947"/>
            <a:ext cx="1894930" cy="2220041"/>
            <a:chOff x="5147487" y="1432315"/>
            <a:chExt cx="1894930" cy="22200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FBC493-B189-49C4-B05B-E2A2EC2DFDCE}"/>
                </a:ext>
              </a:extLst>
            </p:cNvPr>
            <p:cNvSpPr txBox="1"/>
            <p:nvPr/>
          </p:nvSpPr>
          <p:spPr>
            <a:xfrm>
              <a:off x="5534280" y="3283024"/>
              <a:ext cx="1121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SVM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78CE16B-2F19-4F2F-BE63-627B3BCF9D8B}"/>
                </a:ext>
              </a:extLst>
            </p:cNvPr>
            <p:cNvGrpSpPr/>
            <p:nvPr/>
          </p:nvGrpSpPr>
          <p:grpSpPr>
            <a:xfrm>
              <a:off x="5147487" y="1432315"/>
              <a:ext cx="1894930" cy="1818129"/>
              <a:chOff x="4848937" y="4123630"/>
              <a:chExt cx="1772828" cy="1677017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9FDD1985-DE06-48F7-A054-CA680EB75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74318" y="4123630"/>
                <a:ext cx="0" cy="15050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33C2DD2D-4427-4D40-AE4B-679892703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4318" y="5628640"/>
                <a:ext cx="164744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F2673580-E6E2-4BE4-A09D-49B95D0D0D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8937" y="4180564"/>
                <a:ext cx="1183449" cy="1267904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D8DD15DD-540E-4528-BCAB-D89A4DD459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7276" y="4532743"/>
                <a:ext cx="1183449" cy="1267904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4088F45-1062-4FB8-8D29-090ADFBB0F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236" y="4377269"/>
                <a:ext cx="1183449" cy="1267904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C31CEAC9-1CE5-4F66-9F64-C288BC8AF755}"/>
                  </a:ext>
                </a:extLst>
              </p:cNvPr>
              <p:cNvSpPr/>
              <p:nvPr/>
            </p:nvSpPr>
            <p:spPr>
              <a:xfrm>
                <a:off x="5267276" y="4663440"/>
                <a:ext cx="76884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12EBCE3-F510-4626-8E03-BA4B940D6DBE}"/>
                  </a:ext>
                </a:extLst>
              </p:cNvPr>
              <p:cNvSpPr/>
              <p:nvPr/>
            </p:nvSpPr>
            <p:spPr>
              <a:xfrm>
                <a:off x="5607945" y="4542170"/>
                <a:ext cx="76884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A742C4B1-A75C-4E98-B147-E2951466BB95}"/>
                  </a:ext>
                </a:extLst>
              </p:cNvPr>
              <p:cNvSpPr/>
              <p:nvPr/>
            </p:nvSpPr>
            <p:spPr>
              <a:xfrm>
                <a:off x="5520610" y="4352571"/>
                <a:ext cx="76884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7040C2-B612-4884-8B8D-A012092AF3F6}"/>
                  </a:ext>
                </a:extLst>
              </p:cNvPr>
              <p:cNvSpPr/>
              <p:nvPr/>
            </p:nvSpPr>
            <p:spPr>
              <a:xfrm>
                <a:off x="5285869" y="4248773"/>
                <a:ext cx="76884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73E9D5F3-F3E6-46A4-8BD9-F037EAAB52D5}"/>
                  </a:ext>
                </a:extLst>
              </p:cNvPr>
              <p:cNvSpPr/>
              <p:nvPr/>
            </p:nvSpPr>
            <p:spPr>
              <a:xfrm>
                <a:off x="6197738" y="4719523"/>
                <a:ext cx="76884" cy="914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8BC187D-6F0A-4972-B192-AC31D4D8E502}"/>
                  </a:ext>
                </a:extLst>
              </p:cNvPr>
              <p:cNvSpPr/>
              <p:nvPr/>
            </p:nvSpPr>
            <p:spPr>
              <a:xfrm>
                <a:off x="6111277" y="5101362"/>
                <a:ext cx="76884" cy="914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8E8038DA-7DC6-4721-9C8B-0E8658B17C50}"/>
                  </a:ext>
                </a:extLst>
              </p:cNvPr>
              <p:cNvSpPr/>
              <p:nvPr/>
            </p:nvSpPr>
            <p:spPr>
              <a:xfrm>
                <a:off x="5567872" y="5410432"/>
                <a:ext cx="76884" cy="914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34D94BC-27F1-4A70-9806-28C2B49F33E6}"/>
                  </a:ext>
                </a:extLst>
              </p:cNvPr>
              <p:cNvSpPr/>
              <p:nvPr/>
            </p:nvSpPr>
            <p:spPr>
              <a:xfrm>
                <a:off x="6417142" y="5332064"/>
                <a:ext cx="76884" cy="914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99A8000-5772-47BF-BA55-52151C2B786A}"/>
                  </a:ext>
                </a:extLst>
              </p:cNvPr>
              <p:cNvSpPr/>
              <p:nvPr/>
            </p:nvSpPr>
            <p:spPr>
              <a:xfrm>
                <a:off x="6211588" y="5378748"/>
                <a:ext cx="76884" cy="914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40F4156-E95C-4FFD-A1DE-7570210E3885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전체 구성도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37A56-FDBC-4052-A570-E32D138217F7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30212F-10E2-473E-B206-1E13DC4D0218}"/>
              </a:ext>
            </a:extLst>
          </p:cNvPr>
          <p:cNvGrpSpPr/>
          <p:nvPr/>
        </p:nvGrpSpPr>
        <p:grpSpPr>
          <a:xfrm>
            <a:off x="2644411" y="4962579"/>
            <a:ext cx="2004828" cy="396714"/>
            <a:chOff x="2595771" y="4962579"/>
            <a:chExt cx="2004828" cy="396714"/>
          </a:xfrm>
        </p:grpSpPr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B501EC8C-D381-454F-892E-E2502215B958}"/>
                </a:ext>
              </a:extLst>
            </p:cNvPr>
            <p:cNvSpPr/>
            <p:nvPr/>
          </p:nvSpPr>
          <p:spPr>
            <a:xfrm rot="10800000">
              <a:off x="2595771" y="5181969"/>
              <a:ext cx="1976645" cy="17732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화살표: 오른쪽 54">
              <a:extLst>
                <a:ext uri="{FF2B5EF4-FFF2-40B4-BE49-F238E27FC236}">
                  <a16:creationId xmlns:a16="http://schemas.microsoft.com/office/drawing/2014/main" id="{13D01070-8EFA-41CF-A305-94686C51F7D0}"/>
                </a:ext>
              </a:extLst>
            </p:cNvPr>
            <p:cNvSpPr/>
            <p:nvPr/>
          </p:nvSpPr>
          <p:spPr>
            <a:xfrm>
              <a:off x="2623953" y="4962579"/>
              <a:ext cx="1976646" cy="17732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86A755-8B03-498F-9D96-CB4CA21CF134}"/>
              </a:ext>
            </a:extLst>
          </p:cNvPr>
          <p:cNvSpPr txBox="1"/>
          <p:nvPr/>
        </p:nvSpPr>
        <p:spPr>
          <a:xfrm>
            <a:off x="3918101" y="3415631"/>
            <a:ext cx="2432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ID/PW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61DA6-5CD5-486C-B343-4D5062076099}"/>
              </a:ext>
            </a:extLst>
          </p:cNvPr>
          <p:cNvSpPr txBox="1"/>
          <p:nvPr/>
        </p:nvSpPr>
        <p:spPr>
          <a:xfrm>
            <a:off x="2662572" y="5359217"/>
            <a:ext cx="183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⑥ 차단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38B5D23-DDF5-4CA0-A879-E0B597FF6C53}"/>
              </a:ext>
            </a:extLst>
          </p:cNvPr>
          <p:cNvGrpSpPr/>
          <p:nvPr/>
        </p:nvGrpSpPr>
        <p:grpSpPr>
          <a:xfrm>
            <a:off x="7521144" y="4962579"/>
            <a:ext cx="2004828" cy="396714"/>
            <a:chOff x="2595771" y="4962579"/>
            <a:chExt cx="2004828" cy="396714"/>
          </a:xfrm>
        </p:grpSpPr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5579582A-7489-4ACD-9FF7-DE93E02F1CF3}"/>
                </a:ext>
              </a:extLst>
            </p:cNvPr>
            <p:cNvSpPr/>
            <p:nvPr/>
          </p:nvSpPr>
          <p:spPr>
            <a:xfrm rot="10800000">
              <a:off x="2595771" y="5181969"/>
              <a:ext cx="1976645" cy="17732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화살표: 오른쪽 63">
              <a:extLst>
                <a:ext uri="{FF2B5EF4-FFF2-40B4-BE49-F238E27FC236}">
                  <a16:creationId xmlns:a16="http://schemas.microsoft.com/office/drawing/2014/main" id="{F113B8FD-E437-434B-9BBC-F3FC6AFB526F}"/>
                </a:ext>
              </a:extLst>
            </p:cNvPr>
            <p:cNvSpPr/>
            <p:nvPr/>
          </p:nvSpPr>
          <p:spPr>
            <a:xfrm>
              <a:off x="2623953" y="4962579"/>
              <a:ext cx="1976646" cy="17732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7B87285-3C38-49D3-AFD7-6736662B41BD}"/>
              </a:ext>
            </a:extLst>
          </p:cNvPr>
          <p:cNvGrpSpPr/>
          <p:nvPr/>
        </p:nvGrpSpPr>
        <p:grpSpPr>
          <a:xfrm rot="5400000" flipV="1">
            <a:off x="5622065" y="3371911"/>
            <a:ext cx="909480" cy="396714"/>
            <a:chOff x="2595771" y="4962579"/>
            <a:chExt cx="2004828" cy="396714"/>
          </a:xfrm>
        </p:grpSpPr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C05C34DD-326A-4B01-885B-B5F929CD8BAA}"/>
                </a:ext>
              </a:extLst>
            </p:cNvPr>
            <p:cNvSpPr/>
            <p:nvPr/>
          </p:nvSpPr>
          <p:spPr>
            <a:xfrm rot="10800000">
              <a:off x="2595771" y="5181969"/>
              <a:ext cx="1976645" cy="17732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450EA64F-31E3-4247-A138-3EB70067348C}"/>
                </a:ext>
              </a:extLst>
            </p:cNvPr>
            <p:cNvSpPr/>
            <p:nvPr/>
          </p:nvSpPr>
          <p:spPr>
            <a:xfrm>
              <a:off x="2623953" y="4962579"/>
              <a:ext cx="1976646" cy="17732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51A1C56-71F3-4755-A371-BA7E62566279}"/>
              </a:ext>
            </a:extLst>
          </p:cNvPr>
          <p:cNvSpPr txBox="1"/>
          <p:nvPr/>
        </p:nvSpPr>
        <p:spPr>
          <a:xfrm>
            <a:off x="2666351" y="4621485"/>
            <a:ext cx="183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메일 불러오기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8E21B6-CDB3-4303-901F-5055A2D8272D}"/>
              </a:ext>
            </a:extLst>
          </p:cNvPr>
          <p:cNvSpPr txBox="1"/>
          <p:nvPr/>
        </p:nvSpPr>
        <p:spPr>
          <a:xfrm>
            <a:off x="7524815" y="4581959"/>
            <a:ext cx="183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③ 분석 요청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A3112F-3181-4FD8-BFBB-7089CF0A294B}"/>
              </a:ext>
            </a:extLst>
          </p:cNvPr>
          <p:cNvSpPr txBox="1"/>
          <p:nvPr/>
        </p:nvSpPr>
        <p:spPr>
          <a:xfrm>
            <a:off x="7543178" y="5401359"/>
            <a:ext cx="183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④ 분류 결과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A367DB-51B6-488B-9E97-4E67F0347B52}"/>
              </a:ext>
            </a:extLst>
          </p:cNvPr>
          <p:cNvSpPr txBox="1"/>
          <p:nvPr/>
        </p:nvSpPr>
        <p:spPr>
          <a:xfrm>
            <a:off x="5778283" y="3394598"/>
            <a:ext cx="183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⑤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081336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부제목 2">
            <a:extLst>
              <a:ext uri="{FF2B5EF4-FFF2-40B4-BE49-F238E27FC236}">
                <a16:creationId xmlns:a16="http://schemas.microsoft.com/office/drawing/2014/main" id="{255A245D-B203-4246-AF92-1884D6477146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82ED5-C557-455E-BD9F-C37E0FFDA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18617" y="-5687854"/>
            <a:ext cx="16031618" cy="55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26262616" descr="EMB000040d04b37">
            <a:extLst>
              <a:ext uri="{FF2B5EF4-FFF2-40B4-BE49-F238E27FC236}">
                <a16:creationId xmlns:a16="http://schemas.microsoft.com/office/drawing/2014/main" id="{D0D89AA8-8990-4955-811B-63ABFA34A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81" y="2450041"/>
            <a:ext cx="2547555" cy="242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_x226263496" descr="EMB000040d04b3a">
            <a:extLst>
              <a:ext uri="{FF2B5EF4-FFF2-40B4-BE49-F238E27FC236}">
                <a16:creationId xmlns:a16="http://schemas.microsoft.com/office/drawing/2014/main" id="{DBA0F38F-CC28-44BB-A955-2C4D42B6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44" y="2630732"/>
            <a:ext cx="3104231" cy="183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_x226263736" descr="EMB000040d04b3d">
            <a:extLst>
              <a:ext uri="{FF2B5EF4-FFF2-40B4-BE49-F238E27FC236}">
                <a16:creationId xmlns:a16="http://schemas.microsoft.com/office/drawing/2014/main" id="{6E92E1AD-2CE1-4326-84C0-050B185A5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784" y="2682840"/>
            <a:ext cx="3737080" cy="195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3C0659-96D4-4DE5-A138-5C7822274F32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E9183-72FD-421E-A495-C9C8AFCC4E7E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74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AAFBCBE7-78C8-4AB0-9EA9-6910E23DF503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BD57435C-C602-4EC3-93CB-50F731825D69}"/>
              </a:ext>
            </a:extLst>
          </p:cNvPr>
          <p:cNvSpPr/>
          <p:nvPr/>
        </p:nvSpPr>
        <p:spPr>
          <a:xfrm>
            <a:off x="6018177" y="2421228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FD30F8-857F-4EBA-9DC3-BE5A79581EFC}"/>
              </a:ext>
            </a:extLst>
          </p:cNvPr>
          <p:cNvSpPr/>
          <p:nvPr/>
        </p:nvSpPr>
        <p:spPr>
          <a:xfrm>
            <a:off x="4420356" y="1875427"/>
            <a:ext cx="3351287" cy="4673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메일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스크레이핑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772F5-E526-4C6D-B06F-C3062DEB8BA8}"/>
              </a:ext>
            </a:extLst>
          </p:cNvPr>
          <p:cNvSpPr/>
          <p:nvPr/>
        </p:nvSpPr>
        <p:spPr>
          <a:xfrm>
            <a:off x="4420356" y="2630161"/>
            <a:ext cx="3351287" cy="4673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공백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영문자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5A9BA-27D9-41E7-800C-0199694C4347}"/>
              </a:ext>
            </a:extLst>
          </p:cNvPr>
          <p:cNvSpPr/>
          <p:nvPr/>
        </p:nvSpPr>
        <p:spPr>
          <a:xfrm>
            <a:off x="4420356" y="3384895"/>
            <a:ext cx="3351287" cy="4673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N-gram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5A746C-3695-4450-8DAD-F712459409CF}"/>
              </a:ext>
            </a:extLst>
          </p:cNvPr>
          <p:cNvSpPr/>
          <p:nvPr/>
        </p:nvSpPr>
        <p:spPr>
          <a:xfrm>
            <a:off x="4420356" y="4139629"/>
            <a:ext cx="3351287" cy="4673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hashing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E326CE-43D2-4199-910D-3F873FCDDD61}"/>
              </a:ext>
            </a:extLst>
          </p:cNvPr>
          <p:cNvSpPr/>
          <p:nvPr/>
        </p:nvSpPr>
        <p:spPr>
          <a:xfrm>
            <a:off x="4420356" y="4894363"/>
            <a:ext cx="3351287" cy="4673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SVM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4CB289-2B6E-4145-8395-6820F8CDF191}"/>
              </a:ext>
            </a:extLst>
          </p:cNvPr>
          <p:cNvSpPr/>
          <p:nvPr/>
        </p:nvSpPr>
        <p:spPr>
          <a:xfrm>
            <a:off x="4420356" y="5649097"/>
            <a:ext cx="3351287" cy="4673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스팸 차단</a:t>
            </a: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D00BCC02-2AA6-4758-AF98-8F8162FC8823}"/>
              </a:ext>
            </a:extLst>
          </p:cNvPr>
          <p:cNvSpPr/>
          <p:nvPr/>
        </p:nvSpPr>
        <p:spPr>
          <a:xfrm>
            <a:off x="6018177" y="3182046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1CBEF509-7715-4ED2-B922-B599261F6AB1}"/>
              </a:ext>
            </a:extLst>
          </p:cNvPr>
          <p:cNvSpPr/>
          <p:nvPr/>
        </p:nvSpPr>
        <p:spPr>
          <a:xfrm>
            <a:off x="6018177" y="3928606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D4B8696A-5B5A-4145-A550-4BC080680AAE}"/>
              </a:ext>
            </a:extLst>
          </p:cNvPr>
          <p:cNvSpPr/>
          <p:nvPr/>
        </p:nvSpPr>
        <p:spPr>
          <a:xfrm>
            <a:off x="6018177" y="4687427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1E474C02-955A-4089-9CE1-0B8B81C920E0}"/>
              </a:ext>
            </a:extLst>
          </p:cNvPr>
          <p:cNvSpPr/>
          <p:nvPr/>
        </p:nvSpPr>
        <p:spPr>
          <a:xfrm>
            <a:off x="6018177" y="5442161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28FAF-5443-4ABD-8ECE-0D4235AA03C7}"/>
              </a:ext>
            </a:extLst>
          </p:cNvPr>
          <p:cNvSpPr txBox="1"/>
          <p:nvPr/>
        </p:nvSpPr>
        <p:spPr>
          <a:xfrm>
            <a:off x="2263223" y="3458888"/>
            <a:ext cx="155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DE173B94-D90E-4E36-89CB-4ED8BD4801C1}"/>
              </a:ext>
            </a:extLst>
          </p:cNvPr>
          <p:cNvSpPr/>
          <p:nvPr/>
        </p:nvSpPr>
        <p:spPr>
          <a:xfrm>
            <a:off x="3968885" y="2614921"/>
            <a:ext cx="252919" cy="2057266"/>
          </a:xfrm>
          <a:prstGeom prst="leftBrace">
            <a:avLst>
              <a:gd name="adj1" fmla="val 10064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5BFA0-9BBF-472B-A699-BFFF20DF80E1}"/>
              </a:ext>
            </a:extLst>
          </p:cNvPr>
          <p:cNvSpPr txBox="1"/>
          <p:nvPr/>
        </p:nvSpPr>
        <p:spPr>
          <a:xfrm>
            <a:off x="1975697" y="5320725"/>
            <a:ext cx="18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스팸판단 및 차단</a:t>
            </a:r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D9BC5BFC-BA5F-4548-8D07-8C6F55B5669B}"/>
              </a:ext>
            </a:extLst>
          </p:cNvPr>
          <p:cNvSpPr/>
          <p:nvPr/>
        </p:nvSpPr>
        <p:spPr>
          <a:xfrm>
            <a:off x="3968885" y="4871502"/>
            <a:ext cx="252919" cy="1300698"/>
          </a:xfrm>
          <a:prstGeom prst="leftBrace">
            <a:avLst>
              <a:gd name="adj1" fmla="val 5101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B13853B1-E458-4CA4-8A4F-30CE9F4E9806}"/>
              </a:ext>
            </a:extLst>
          </p:cNvPr>
          <p:cNvSpPr/>
          <p:nvPr/>
        </p:nvSpPr>
        <p:spPr>
          <a:xfrm>
            <a:off x="3968885" y="1852567"/>
            <a:ext cx="252919" cy="563038"/>
          </a:xfrm>
          <a:prstGeom prst="leftBrace">
            <a:avLst>
              <a:gd name="adj1" fmla="val 3173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F1EEA-891B-41A1-8792-02951A265B54}"/>
              </a:ext>
            </a:extLst>
          </p:cNvPr>
          <p:cNvSpPr txBox="1"/>
          <p:nvPr/>
        </p:nvSpPr>
        <p:spPr>
          <a:xfrm>
            <a:off x="2263223" y="1949420"/>
            <a:ext cx="155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불러오기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1869C-E11B-45CF-B9CA-00A924BFABFD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흐름도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BE8B35-1D37-46A3-A129-1E3229AF70A9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AAFBCBE7-78C8-4AB0-9EA9-6910E23DF503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BD57435C-C602-4EC3-93CB-50F731825D69}"/>
              </a:ext>
            </a:extLst>
          </p:cNvPr>
          <p:cNvSpPr/>
          <p:nvPr/>
        </p:nvSpPr>
        <p:spPr>
          <a:xfrm>
            <a:off x="2502541" y="256945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FD30F8-857F-4EBA-9DC3-BE5A79581EFC}"/>
              </a:ext>
            </a:extLst>
          </p:cNvPr>
          <p:cNvSpPr/>
          <p:nvPr/>
        </p:nvSpPr>
        <p:spPr>
          <a:xfrm>
            <a:off x="1097381" y="2120278"/>
            <a:ext cx="2965964" cy="3646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메일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스크레이핑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772F5-E526-4C6D-B06F-C3062DEB8BA8}"/>
              </a:ext>
            </a:extLst>
          </p:cNvPr>
          <p:cNvSpPr/>
          <p:nvPr/>
        </p:nvSpPr>
        <p:spPr>
          <a:xfrm>
            <a:off x="1097380" y="2774824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공백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영문자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5A9BA-27D9-41E7-800C-0199694C4347}"/>
              </a:ext>
            </a:extLst>
          </p:cNvPr>
          <p:cNvSpPr/>
          <p:nvPr/>
        </p:nvSpPr>
        <p:spPr>
          <a:xfrm>
            <a:off x="1105168" y="3427211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N-gram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5A746C-3695-4450-8DAD-F712459409CF}"/>
              </a:ext>
            </a:extLst>
          </p:cNvPr>
          <p:cNvSpPr/>
          <p:nvPr/>
        </p:nvSpPr>
        <p:spPr>
          <a:xfrm>
            <a:off x="1097381" y="4076277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hashing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E326CE-43D2-4199-910D-3F873FCDDD61}"/>
              </a:ext>
            </a:extLst>
          </p:cNvPr>
          <p:cNvSpPr/>
          <p:nvPr/>
        </p:nvSpPr>
        <p:spPr>
          <a:xfrm>
            <a:off x="1097381" y="4715835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SVM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4CB289-2B6E-4145-8395-6820F8CDF191}"/>
              </a:ext>
            </a:extLst>
          </p:cNvPr>
          <p:cNvSpPr/>
          <p:nvPr/>
        </p:nvSpPr>
        <p:spPr>
          <a:xfrm>
            <a:off x="1105168" y="5363859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스팸 차단</a:t>
            </a: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D00BCC02-2AA6-4758-AF98-8F8162FC8823}"/>
              </a:ext>
            </a:extLst>
          </p:cNvPr>
          <p:cNvSpPr/>
          <p:nvPr/>
        </p:nvSpPr>
        <p:spPr>
          <a:xfrm>
            <a:off x="2509076" y="3218347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1CBEF509-7715-4ED2-B922-B599261F6AB1}"/>
              </a:ext>
            </a:extLst>
          </p:cNvPr>
          <p:cNvSpPr/>
          <p:nvPr/>
        </p:nvSpPr>
        <p:spPr>
          <a:xfrm>
            <a:off x="2502540" y="3875574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D4B8696A-5B5A-4145-A550-4BC080680AAE}"/>
              </a:ext>
            </a:extLst>
          </p:cNvPr>
          <p:cNvSpPr/>
          <p:nvPr/>
        </p:nvSpPr>
        <p:spPr>
          <a:xfrm>
            <a:off x="2502539" y="4515132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1E474C02-955A-4089-9CE1-0B8B81C920E0}"/>
              </a:ext>
            </a:extLst>
          </p:cNvPr>
          <p:cNvSpPr/>
          <p:nvPr/>
        </p:nvSpPr>
        <p:spPr>
          <a:xfrm>
            <a:off x="2509076" y="515892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B0B2E-3C83-408E-8B95-76FE957BD7C5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메일 불러오기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4332C8-19DF-43D4-9593-628AC885B9B1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D8D1F64-A2D0-45FA-8F4F-2E729483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99" y="2496423"/>
            <a:ext cx="4162425" cy="2590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4867CD4-F292-4B70-A373-F5C233B7C674}"/>
              </a:ext>
            </a:extLst>
          </p:cNvPr>
          <p:cNvSpPr txBox="1"/>
          <p:nvPr/>
        </p:nvSpPr>
        <p:spPr>
          <a:xfrm>
            <a:off x="9492376" y="3519327"/>
            <a:ext cx="1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계정 입력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33E8F7D-27FD-4D4B-8D20-8F25110B9B29}"/>
              </a:ext>
            </a:extLst>
          </p:cNvPr>
          <p:cNvCxnSpPr>
            <a:cxnSpLocks/>
          </p:cNvCxnSpPr>
          <p:nvPr/>
        </p:nvCxnSpPr>
        <p:spPr>
          <a:xfrm flipH="1">
            <a:off x="9182540" y="3692818"/>
            <a:ext cx="30983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2FCF5F-2754-4D28-8C3B-52392E05C330}"/>
              </a:ext>
            </a:extLst>
          </p:cNvPr>
          <p:cNvGrpSpPr/>
          <p:nvPr/>
        </p:nvGrpSpPr>
        <p:grpSpPr>
          <a:xfrm>
            <a:off x="4782901" y="1649775"/>
            <a:ext cx="7077950" cy="4284096"/>
            <a:chOff x="5133459" y="1989756"/>
            <a:chExt cx="7077950" cy="4284096"/>
          </a:xfrm>
        </p:grpSpPr>
        <p:pic>
          <p:nvPicPr>
            <p:cNvPr id="3073" name="_x226260616">
              <a:extLst>
                <a:ext uri="{FF2B5EF4-FFF2-40B4-BE49-F238E27FC236}">
                  <a16:creationId xmlns:a16="http://schemas.microsoft.com/office/drawing/2014/main" id="{AFFA1792-901A-4806-8E2D-0A3054F09B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" t="626" r="543" b="1010"/>
            <a:stretch/>
          </p:blipFill>
          <p:spPr bwMode="auto">
            <a:xfrm>
              <a:off x="5194920" y="2546733"/>
              <a:ext cx="6242945" cy="372711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989432-E233-4387-B326-DD5EDF6BEAFD}"/>
                </a:ext>
              </a:extLst>
            </p:cNvPr>
            <p:cNvSpPr txBox="1"/>
            <p:nvPr/>
          </p:nvSpPr>
          <p:spPr>
            <a:xfrm>
              <a:off x="5133459" y="1989756"/>
              <a:ext cx="707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브라우저를 제어하여 메일을 </a:t>
              </a:r>
              <a:r>
                <a:rPr lang="ko-KR" altLang="en-US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스크레이핑</a:t>
              </a:r>
              <a:r>
                <a:rPr lang="ko-KR" altLang="en-US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한 후</a:t>
              </a:r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r>
                <a:rPr lang="ko-KR" altLang="en-US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사용자 환경에 나타냄</a:t>
              </a:r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B00EF6C7-2C10-45FD-9FBE-E3865B4E0886}"/>
                </a:ext>
              </a:extLst>
            </p:cNvPr>
            <p:cNvCxnSpPr>
              <a:cxnSpLocks/>
            </p:cNvCxnSpPr>
            <p:nvPr/>
          </p:nvCxnSpPr>
          <p:spPr>
            <a:xfrm>
              <a:off x="8352364" y="2421696"/>
              <a:ext cx="0" cy="3038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71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AAFBCBE7-78C8-4AB0-9EA9-6910E23DF503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BD57435C-C602-4EC3-93CB-50F731825D69}"/>
              </a:ext>
            </a:extLst>
          </p:cNvPr>
          <p:cNvSpPr/>
          <p:nvPr/>
        </p:nvSpPr>
        <p:spPr>
          <a:xfrm>
            <a:off x="2512269" y="256945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FD30F8-857F-4EBA-9DC3-BE5A79581EFC}"/>
              </a:ext>
            </a:extLst>
          </p:cNvPr>
          <p:cNvSpPr/>
          <p:nvPr/>
        </p:nvSpPr>
        <p:spPr>
          <a:xfrm>
            <a:off x="1107109" y="2120278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메일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스크레이핑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772F5-E526-4C6D-B06F-C3062DEB8BA8}"/>
              </a:ext>
            </a:extLst>
          </p:cNvPr>
          <p:cNvSpPr/>
          <p:nvPr/>
        </p:nvSpPr>
        <p:spPr>
          <a:xfrm>
            <a:off x="1107108" y="2774824"/>
            <a:ext cx="2965964" cy="3646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공백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영문자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5A9BA-27D9-41E7-800C-0199694C4347}"/>
              </a:ext>
            </a:extLst>
          </p:cNvPr>
          <p:cNvSpPr/>
          <p:nvPr/>
        </p:nvSpPr>
        <p:spPr>
          <a:xfrm>
            <a:off x="1114896" y="3427211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N-gram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5A746C-3695-4450-8DAD-F712459409CF}"/>
              </a:ext>
            </a:extLst>
          </p:cNvPr>
          <p:cNvSpPr/>
          <p:nvPr/>
        </p:nvSpPr>
        <p:spPr>
          <a:xfrm>
            <a:off x="1107109" y="4076277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hashing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E326CE-43D2-4199-910D-3F873FCDDD61}"/>
              </a:ext>
            </a:extLst>
          </p:cNvPr>
          <p:cNvSpPr/>
          <p:nvPr/>
        </p:nvSpPr>
        <p:spPr>
          <a:xfrm>
            <a:off x="1107109" y="4715835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SVM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4CB289-2B6E-4145-8395-6820F8CDF191}"/>
              </a:ext>
            </a:extLst>
          </p:cNvPr>
          <p:cNvSpPr/>
          <p:nvPr/>
        </p:nvSpPr>
        <p:spPr>
          <a:xfrm>
            <a:off x="1114896" y="5363859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스팸 차단</a:t>
            </a: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D00BCC02-2AA6-4758-AF98-8F8162FC8823}"/>
              </a:ext>
            </a:extLst>
          </p:cNvPr>
          <p:cNvSpPr/>
          <p:nvPr/>
        </p:nvSpPr>
        <p:spPr>
          <a:xfrm>
            <a:off x="2518804" y="3218347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1CBEF509-7715-4ED2-B922-B599261F6AB1}"/>
              </a:ext>
            </a:extLst>
          </p:cNvPr>
          <p:cNvSpPr/>
          <p:nvPr/>
        </p:nvSpPr>
        <p:spPr>
          <a:xfrm>
            <a:off x="2512268" y="3875574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D4B8696A-5B5A-4145-A550-4BC080680AAE}"/>
              </a:ext>
            </a:extLst>
          </p:cNvPr>
          <p:cNvSpPr/>
          <p:nvPr/>
        </p:nvSpPr>
        <p:spPr>
          <a:xfrm>
            <a:off x="2512267" y="4515132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1E474C02-955A-4089-9CE1-0B8B81C920E0}"/>
              </a:ext>
            </a:extLst>
          </p:cNvPr>
          <p:cNvSpPr/>
          <p:nvPr/>
        </p:nvSpPr>
        <p:spPr>
          <a:xfrm>
            <a:off x="2518804" y="515892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A8A5E-C480-4178-AEDE-34E98A10AA33}"/>
              </a:ext>
            </a:extLst>
          </p:cNvPr>
          <p:cNvSpPr txBox="1"/>
          <p:nvPr/>
        </p:nvSpPr>
        <p:spPr>
          <a:xfrm>
            <a:off x="5535150" y="2695913"/>
            <a:ext cx="534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§</a:t>
            </a:r>
            <a:r>
              <a:rPr lang="ko-KR" altLang="en-US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카★지★노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§ 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◆ </a:t>
            </a:r>
            <a:r>
              <a:rPr lang="ko-KR" altLang="en-US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팅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332214D-0F1C-4415-9B8C-C5FA588C40A4}"/>
              </a:ext>
            </a:extLst>
          </p:cNvPr>
          <p:cNvSpPr/>
          <p:nvPr/>
        </p:nvSpPr>
        <p:spPr>
          <a:xfrm>
            <a:off x="7916484" y="3728534"/>
            <a:ext cx="408774" cy="44836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025C0-B75D-49DB-ABE0-020AA710C377}"/>
              </a:ext>
            </a:extLst>
          </p:cNvPr>
          <p:cNvSpPr txBox="1"/>
          <p:nvPr/>
        </p:nvSpPr>
        <p:spPr>
          <a:xfrm>
            <a:off x="6375268" y="4463784"/>
            <a:ext cx="349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카지노배팅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F6B51-DEEA-4049-9437-510503C397E9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7A1459-6750-4E68-A2F1-B6651F00CA7B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10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788535-FC1A-46FC-AA33-2748AC264454}"/>
              </a:ext>
            </a:extLst>
          </p:cNvPr>
          <p:cNvSpPr txBox="1"/>
          <p:nvPr/>
        </p:nvSpPr>
        <p:spPr>
          <a:xfrm>
            <a:off x="1198061" y="2725586"/>
            <a:ext cx="3812581" cy="294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  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  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  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 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방안 및 기대효과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52790-D549-4E13-BB43-0B3CBD9C6157}"/>
              </a:ext>
            </a:extLst>
          </p:cNvPr>
          <p:cNvSpPr txBox="1"/>
          <p:nvPr/>
        </p:nvSpPr>
        <p:spPr>
          <a:xfrm>
            <a:off x="1100961" y="1568071"/>
            <a:ext cx="371098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 of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38A0C-4761-4775-9D81-F50EF459A55A}"/>
              </a:ext>
            </a:extLst>
          </p:cNvPr>
          <p:cNvSpPr txBox="1"/>
          <p:nvPr/>
        </p:nvSpPr>
        <p:spPr>
          <a:xfrm>
            <a:off x="987542" y="1096140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039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AAFBCBE7-78C8-4AB0-9EA9-6910E23DF503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BD57435C-C602-4EC3-93CB-50F731825D69}"/>
              </a:ext>
            </a:extLst>
          </p:cNvPr>
          <p:cNvSpPr/>
          <p:nvPr/>
        </p:nvSpPr>
        <p:spPr>
          <a:xfrm>
            <a:off x="2512269" y="256945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FD30F8-857F-4EBA-9DC3-BE5A79581EFC}"/>
              </a:ext>
            </a:extLst>
          </p:cNvPr>
          <p:cNvSpPr/>
          <p:nvPr/>
        </p:nvSpPr>
        <p:spPr>
          <a:xfrm>
            <a:off x="1107109" y="2120278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메일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스크레이핑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772F5-E526-4C6D-B06F-C3062DEB8BA8}"/>
              </a:ext>
            </a:extLst>
          </p:cNvPr>
          <p:cNvSpPr/>
          <p:nvPr/>
        </p:nvSpPr>
        <p:spPr>
          <a:xfrm>
            <a:off x="1107108" y="2774824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공백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영문자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5A9BA-27D9-41E7-800C-0199694C4347}"/>
              </a:ext>
            </a:extLst>
          </p:cNvPr>
          <p:cNvSpPr/>
          <p:nvPr/>
        </p:nvSpPr>
        <p:spPr>
          <a:xfrm>
            <a:off x="1114896" y="3427211"/>
            <a:ext cx="2965964" cy="3646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N-gram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5A746C-3695-4450-8DAD-F712459409CF}"/>
              </a:ext>
            </a:extLst>
          </p:cNvPr>
          <p:cNvSpPr/>
          <p:nvPr/>
        </p:nvSpPr>
        <p:spPr>
          <a:xfrm>
            <a:off x="1107109" y="4076277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hashing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E326CE-43D2-4199-910D-3F873FCDDD61}"/>
              </a:ext>
            </a:extLst>
          </p:cNvPr>
          <p:cNvSpPr/>
          <p:nvPr/>
        </p:nvSpPr>
        <p:spPr>
          <a:xfrm>
            <a:off x="1107109" y="4715835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SVM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4CB289-2B6E-4145-8395-6820F8CDF191}"/>
              </a:ext>
            </a:extLst>
          </p:cNvPr>
          <p:cNvSpPr/>
          <p:nvPr/>
        </p:nvSpPr>
        <p:spPr>
          <a:xfrm>
            <a:off x="1114896" y="5363859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스팸 차단</a:t>
            </a: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D00BCC02-2AA6-4758-AF98-8F8162FC8823}"/>
              </a:ext>
            </a:extLst>
          </p:cNvPr>
          <p:cNvSpPr/>
          <p:nvPr/>
        </p:nvSpPr>
        <p:spPr>
          <a:xfrm>
            <a:off x="2518804" y="3218347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1CBEF509-7715-4ED2-B922-B599261F6AB1}"/>
              </a:ext>
            </a:extLst>
          </p:cNvPr>
          <p:cNvSpPr/>
          <p:nvPr/>
        </p:nvSpPr>
        <p:spPr>
          <a:xfrm>
            <a:off x="2512268" y="3875574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D4B8696A-5B5A-4145-A550-4BC080680AAE}"/>
              </a:ext>
            </a:extLst>
          </p:cNvPr>
          <p:cNvSpPr/>
          <p:nvPr/>
        </p:nvSpPr>
        <p:spPr>
          <a:xfrm>
            <a:off x="2512267" y="4515132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1E474C02-955A-4089-9CE1-0B8B81C920E0}"/>
              </a:ext>
            </a:extLst>
          </p:cNvPr>
          <p:cNvSpPr/>
          <p:nvPr/>
        </p:nvSpPr>
        <p:spPr>
          <a:xfrm>
            <a:off x="2518804" y="515892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F6B51-DEEA-4049-9437-510503C397E9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7A1459-6750-4E68-A2F1-B6651F00CA7B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CAB1F36B-5944-436F-A10F-EF1CF2893A1F}"/>
              </a:ext>
            </a:extLst>
          </p:cNvPr>
          <p:cNvSpPr/>
          <p:nvPr/>
        </p:nvSpPr>
        <p:spPr>
          <a:xfrm>
            <a:off x="7916484" y="3728534"/>
            <a:ext cx="408774" cy="44836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A5ECA1-63F1-4A42-A5A2-577D83D157D7}"/>
              </a:ext>
            </a:extLst>
          </p:cNvPr>
          <p:cNvGrpSpPr/>
          <p:nvPr/>
        </p:nvGrpSpPr>
        <p:grpSpPr>
          <a:xfrm>
            <a:off x="5674248" y="4433006"/>
            <a:ext cx="4889362" cy="715769"/>
            <a:chOff x="5674248" y="4433006"/>
            <a:chExt cx="4889362" cy="7157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0D459F-0F94-4E29-8B29-169967F21A6E}"/>
                </a:ext>
              </a:extLst>
            </p:cNvPr>
            <p:cNvSpPr txBox="1"/>
            <p:nvPr/>
          </p:nvSpPr>
          <p:spPr>
            <a:xfrm>
              <a:off x="5674248" y="4463784"/>
              <a:ext cx="4889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      ,        ,    </a:t>
              </a:r>
              <a:endPara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왼쪽 중괄호 2">
              <a:extLst>
                <a:ext uri="{FF2B5EF4-FFF2-40B4-BE49-F238E27FC236}">
                  <a16:creationId xmlns:a16="http://schemas.microsoft.com/office/drawing/2014/main" id="{B4AE9760-041F-4A63-9392-0E55CBEB8DD5}"/>
                </a:ext>
              </a:extLst>
            </p:cNvPr>
            <p:cNvSpPr/>
            <p:nvPr/>
          </p:nvSpPr>
          <p:spPr>
            <a:xfrm>
              <a:off x="5775906" y="4433006"/>
              <a:ext cx="145915" cy="707886"/>
            </a:xfrm>
            <a:prstGeom prst="leftBrace">
              <a:avLst>
                <a:gd name="adj1" fmla="val 76222"/>
                <a:gd name="adj2" fmla="val 50000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왼쪽 중괄호 27">
              <a:extLst>
                <a:ext uri="{FF2B5EF4-FFF2-40B4-BE49-F238E27FC236}">
                  <a16:creationId xmlns:a16="http://schemas.microsoft.com/office/drawing/2014/main" id="{09C481FF-2CAE-4A40-B3C7-01F6739217AB}"/>
                </a:ext>
              </a:extLst>
            </p:cNvPr>
            <p:cNvSpPr/>
            <p:nvPr/>
          </p:nvSpPr>
          <p:spPr>
            <a:xfrm rot="10800000">
              <a:off x="10354910" y="4440889"/>
              <a:ext cx="145915" cy="707886"/>
            </a:xfrm>
            <a:prstGeom prst="leftBrace">
              <a:avLst>
                <a:gd name="adj1" fmla="val 76222"/>
                <a:gd name="adj2" fmla="val 50000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D7025C0-B75D-49DB-ABE0-020AA710C377}"/>
              </a:ext>
            </a:extLst>
          </p:cNvPr>
          <p:cNvSpPr txBox="1"/>
          <p:nvPr/>
        </p:nvSpPr>
        <p:spPr>
          <a:xfrm>
            <a:off x="6375268" y="2695912"/>
            <a:ext cx="349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카지노배팅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373E1F-C1C6-4F33-B883-3C932A34E6B8}"/>
              </a:ext>
            </a:extLst>
          </p:cNvPr>
          <p:cNvSpPr/>
          <p:nvPr/>
        </p:nvSpPr>
        <p:spPr>
          <a:xfrm>
            <a:off x="6134394" y="4525972"/>
            <a:ext cx="931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카지</a:t>
            </a:r>
            <a:endParaRPr lang="ko-KR" altLang="en-US" sz="3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DC66B3-AC49-428A-9855-53AA53E9995B}"/>
              </a:ext>
            </a:extLst>
          </p:cNvPr>
          <p:cNvSpPr/>
          <p:nvPr/>
        </p:nvSpPr>
        <p:spPr>
          <a:xfrm>
            <a:off x="7166509" y="4548218"/>
            <a:ext cx="931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지노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693B88-DB19-4EA8-B766-960A6AF53F9E}"/>
              </a:ext>
            </a:extLst>
          </p:cNvPr>
          <p:cNvSpPr/>
          <p:nvPr/>
        </p:nvSpPr>
        <p:spPr>
          <a:xfrm>
            <a:off x="8256700" y="4533856"/>
            <a:ext cx="931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노배</a:t>
            </a:r>
            <a:endParaRPr lang="ko-KR" altLang="en-US" sz="3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F6E0B-1D6A-447E-A83E-6C25246E254E}"/>
              </a:ext>
            </a:extLst>
          </p:cNvPr>
          <p:cNvSpPr/>
          <p:nvPr/>
        </p:nvSpPr>
        <p:spPr>
          <a:xfrm>
            <a:off x="9342861" y="4525973"/>
            <a:ext cx="931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배팅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79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AAFBCBE7-78C8-4AB0-9EA9-6910E23DF503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BD57435C-C602-4EC3-93CB-50F731825D69}"/>
              </a:ext>
            </a:extLst>
          </p:cNvPr>
          <p:cNvSpPr/>
          <p:nvPr/>
        </p:nvSpPr>
        <p:spPr>
          <a:xfrm>
            <a:off x="2512269" y="256945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FD30F8-857F-4EBA-9DC3-BE5A79581EFC}"/>
              </a:ext>
            </a:extLst>
          </p:cNvPr>
          <p:cNvSpPr/>
          <p:nvPr/>
        </p:nvSpPr>
        <p:spPr>
          <a:xfrm>
            <a:off x="1107109" y="2120278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메일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스크레이핑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772F5-E526-4C6D-B06F-C3062DEB8BA8}"/>
              </a:ext>
            </a:extLst>
          </p:cNvPr>
          <p:cNvSpPr/>
          <p:nvPr/>
        </p:nvSpPr>
        <p:spPr>
          <a:xfrm>
            <a:off x="1107108" y="2774824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공백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영문자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5A9BA-27D9-41E7-800C-0199694C4347}"/>
              </a:ext>
            </a:extLst>
          </p:cNvPr>
          <p:cNvSpPr/>
          <p:nvPr/>
        </p:nvSpPr>
        <p:spPr>
          <a:xfrm>
            <a:off x="1114896" y="3427211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N-gram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5A746C-3695-4450-8DAD-F712459409CF}"/>
              </a:ext>
            </a:extLst>
          </p:cNvPr>
          <p:cNvSpPr/>
          <p:nvPr/>
        </p:nvSpPr>
        <p:spPr>
          <a:xfrm>
            <a:off x="1107109" y="4076277"/>
            <a:ext cx="2965964" cy="3646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hashing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E326CE-43D2-4199-910D-3F873FCDDD61}"/>
              </a:ext>
            </a:extLst>
          </p:cNvPr>
          <p:cNvSpPr/>
          <p:nvPr/>
        </p:nvSpPr>
        <p:spPr>
          <a:xfrm>
            <a:off x="1107109" y="4715835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SVM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4CB289-2B6E-4145-8395-6820F8CDF191}"/>
              </a:ext>
            </a:extLst>
          </p:cNvPr>
          <p:cNvSpPr/>
          <p:nvPr/>
        </p:nvSpPr>
        <p:spPr>
          <a:xfrm>
            <a:off x="1114896" y="5363859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스팸 차단</a:t>
            </a: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D00BCC02-2AA6-4758-AF98-8F8162FC8823}"/>
              </a:ext>
            </a:extLst>
          </p:cNvPr>
          <p:cNvSpPr/>
          <p:nvPr/>
        </p:nvSpPr>
        <p:spPr>
          <a:xfrm>
            <a:off x="2518804" y="3218347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1CBEF509-7715-4ED2-B922-B599261F6AB1}"/>
              </a:ext>
            </a:extLst>
          </p:cNvPr>
          <p:cNvSpPr/>
          <p:nvPr/>
        </p:nvSpPr>
        <p:spPr>
          <a:xfrm>
            <a:off x="2512268" y="3875574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D4B8696A-5B5A-4145-A550-4BC080680AAE}"/>
              </a:ext>
            </a:extLst>
          </p:cNvPr>
          <p:cNvSpPr/>
          <p:nvPr/>
        </p:nvSpPr>
        <p:spPr>
          <a:xfrm>
            <a:off x="2512267" y="4515132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1E474C02-955A-4089-9CE1-0B8B81C920E0}"/>
              </a:ext>
            </a:extLst>
          </p:cNvPr>
          <p:cNvSpPr/>
          <p:nvPr/>
        </p:nvSpPr>
        <p:spPr>
          <a:xfrm>
            <a:off x="2518804" y="515892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48F089C-0F10-4166-B3D8-B69B64F19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202368"/>
              </p:ext>
            </p:extLst>
          </p:nvPr>
        </p:nvGraphicFramePr>
        <p:xfrm>
          <a:off x="4795361" y="2020617"/>
          <a:ext cx="6631562" cy="3761359"/>
        </p:xfrm>
        <a:graphic>
          <a:graphicData uri="http://schemas.openxmlformats.org/drawingml/2006/table">
            <a:tbl>
              <a:tblPr/>
              <a:tblGrid>
                <a:gridCol w="1901790">
                  <a:extLst>
                    <a:ext uri="{9D8B030D-6E8A-4147-A177-3AD203B41FA5}">
                      <a16:colId xmlns:a16="http://schemas.microsoft.com/office/drawing/2014/main" val="4013417519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4179570204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2758408987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2356738034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901108316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1287624233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1608195966"/>
                    </a:ext>
                  </a:extLst>
                </a:gridCol>
                <a:gridCol w="588455">
                  <a:extLst>
                    <a:ext uri="{9D8B030D-6E8A-4147-A177-3AD203B41FA5}">
                      <a16:colId xmlns:a16="http://schemas.microsoft.com/office/drawing/2014/main" val="282650206"/>
                    </a:ext>
                  </a:extLst>
                </a:gridCol>
                <a:gridCol w="610587">
                  <a:extLst>
                    <a:ext uri="{9D8B030D-6E8A-4147-A177-3AD203B41FA5}">
                      <a16:colId xmlns:a16="http://schemas.microsoft.com/office/drawing/2014/main" val="758622277"/>
                    </a:ext>
                  </a:extLst>
                </a:gridCol>
              </a:tblGrid>
              <a:tr h="3629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(52852+51648)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</a:t>
                      </a: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500 = 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403395"/>
                  </a:ext>
                </a:extLst>
              </a:tr>
              <a:tr h="3629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(51648+45432)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</a:t>
                      </a: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500 = 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740301"/>
                  </a:ext>
                </a:extLst>
              </a:tr>
              <a:tr h="3629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(45432+48176)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</a:t>
                      </a: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500 = 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43095"/>
                  </a:ext>
                </a:extLst>
              </a:tr>
              <a:tr h="3629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(48176+54021)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</a:t>
                      </a: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500 = 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874448"/>
                  </a:ext>
                </a:extLst>
              </a:tr>
              <a:tr h="421238"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08437"/>
                  </a:ext>
                </a:extLst>
              </a:tr>
              <a:tr h="3897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⋯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⋯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006402"/>
                  </a:ext>
                </a:extLst>
              </a:tr>
              <a:tr h="3897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3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카지노배팅</a:t>
                      </a:r>
                      <a:endParaRPr lang="ko-KR" altLang="en-US" sz="2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…</a:t>
                      </a:r>
                      <a:endParaRPr lang="ko-KR" altLang="en-US" sz="230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…</a:t>
                      </a:r>
                      <a:endParaRPr lang="ko-KR" altLang="en-US" sz="230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114525"/>
                  </a:ext>
                </a:extLst>
              </a:tr>
            </a:tbl>
          </a:graphicData>
        </a:graphic>
      </p:graphicFrame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A60A9C7A-BFB8-4423-9451-5E28D2B503B2}"/>
              </a:ext>
            </a:extLst>
          </p:cNvPr>
          <p:cNvSpPr/>
          <p:nvPr/>
        </p:nvSpPr>
        <p:spPr>
          <a:xfrm>
            <a:off x="8115305" y="4343168"/>
            <a:ext cx="294640" cy="29842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CDD176-3FD1-48D5-856F-D18CA1AF8CCC}"/>
              </a:ext>
            </a:extLst>
          </p:cNvPr>
          <p:cNvGrpSpPr/>
          <p:nvPr/>
        </p:nvGrpSpPr>
        <p:grpSpPr>
          <a:xfrm>
            <a:off x="6959622" y="5875064"/>
            <a:ext cx="314960" cy="208280"/>
            <a:chOff x="2006986" y="4374932"/>
            <a:chExt cx="314960" cy="20828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35079E8-B78C-4C63-BAA2-9DB281F7716C}"/>
                </a:ext>
              </a:extLst>
            </p:cNvPr>
            <p:cNvCxnSpPr>
              <a:cxnSpLocks/>
            </p:cNvCxnSpPr>
            <p:nvPr/>
          </p:nvCxnSpPr>
          <p:spPr>
            <a:xfrm>
              <a:off x="2006986" y="4374932"/>
              <a:ext cx="0" cy="20828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258FC4A4-347C-4631-B1AF-63C89473A86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986" y="4583212"/>
              <a:ext cx="31496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DA85343-D86A-4A09-809E-47CEBF800830}"/>
              </a:ext>
            </a:extLst>
          </p:cNvPr>
          <p:cNvSpPr txBox="1"/>
          <p:nvPr/>
        </p:nvSpPr>
        <p:spPr>
          <a:xfrm>
            <a:off x="7274582" y="5943569"/>
            <a:ext cx="17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값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69831C-9395-4067-A3D0-D20378E4E0CC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307A5E-77EC-4421-8EAD-471BAF662F5D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5622-5B47-480B-BF44-29E135566D57}"/>
              </a:ext>
            </a:extLst>
          </p:cNvPr>
          <p:cNvSpPr/>
          <p:nvPr/>
        </p:nvSpPr>
        <p:spPr>
          <a:xfrm>
            <a:off x="5388343" y="2144000"/>
            <a:ext cx="74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카지</a:t>
            </a:r>
            <a:endParaRPr lang="ko-KR" altLang="en-US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8D20E1-7201-4B6D-916E-DE58191F1489}"/>
              </a:ext>
            </a:extLst>
          </p:cNvPr>
          <p:cNvSpPr/>
          <p:nvPr/>
        </p:nvSpPr>
        <p:spPr>
          <a:xfrm>
            <a:off x="5388343" y="2680134"/>
            <a:ext cx="74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지노</a:t>
            </a:r>
            <a:endParaRPr lang="ko-KR" altLang="en-US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8F0781-244F-48DF-A340-E04E19EE6159}"/>
              </a:ext>
            </a:extLst>
          </p:cNvPr>
          <p:cNvSpPr/>
          <p:nvPr/>
        </p:nvSpPr>
        <p:spPr>
          <a:xfrm>
            <a:off x="5388343" y="3218347"/>
            <a:ext cx="74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노배</a:t>
            </a:r>
            <a:endParaRPr lang="ko-KR" altLang="en-US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84B824-E14F-4AFC-8BC4-FD280F25B998}"/>
              </a:ext>
            </a:extLst>
          </p:cNvPr>
          <p:cNvSpPr/>
          <p:nvPr/>
        </p:nvSpPr>
        <p:spPr>
          <a:xfrm>
            <a:off x="5390248" y="3754655"/>
            <a:ext cx="74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배팅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54E95AD-8192-4DAC-8861-3716C7A2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32934"/>
              </p:ext>
            </p:extLst>
          </p:nvPr>
        </p:nvGraphicFramePr>
        <p:xfrm>
          <a:off x="6694258" y="5243356"/>
          <a:ext cx="4726568" cy="537337"/>
        </p:xfrm>
        <a:graphic>
          <a:graphicData uri="http://schemas.openxmlformats.org/drawingml/2006/table">
            <a:tbl>
              <a:tblPr/>
              <a:tblGrid>
                <a:gridCol w="590821">
                  <a:extLst>
                    <a:ext uri="{9D8B030D-6E8A-4147-A177-3AD203B41FA5}">
                      <a16:colId xmlns:a16="http://schemas.microsoft.com/office/drawing/2014/main" val="1259641503"/>
                    </a:ext>
                  </a:extLst>
                </a:gridCol>
                <a:gridCol w="588921">
                  <a:extLst>
                    <a:ext uri="{9D8B030D-6E8A-4147-A177-3AD203B41FA5}">
                      <a16:colId xmlns:a16="http://schemas.microsoft.com/office/drawing/2014/main" val="3036839465"/>
                    </a:ext>
                  </a:extLst>
                </a:gridCol>
                <a:gridCol w="589280">
                  <a:extLst>
                    <a:ext uri="{9D8B030D-6E8A-4147-A177-3AD203B41FA5}">
                      <a16:colId xmlns:a16="http://schemas.microsoft.com/office/drawing/2014/main" val="4217445968"/>
                    </a:ext>
                  </a:extLst>
                </a:gridCol>
                <a:gridCol w="589280">
                  <a:extLst>
                    <a:ext uri="{9D8B030D-6E8A-4147-A177-3AD203B41FA5}">
                      <a16:colId xmlns:a16="http://schemas.microsoft.com/office/drawing/2014/main" val="266961315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888486256"/>
                    </a:ext>
                  </a:extLst>
                </a:gridCol>
                <a:gridCol w="589280">
                  <a:extLst>
                    <a:ext uri="{9D8B030D-6E8A-4147-A177-3AD203B41FA5}">
                      <a16:colId xmlns:a16="http://schemas.microsoft.com/office/drawing/2014/main" val="987028114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1330825469"/>
                    </a:ext>
                  </a:extLst>
                </a:gridCol>
                <a:gridCol w="605506">
                  <a:extLst>
                    <a:ext uri="{9D8B030D-6E8A-4147-A177-3AD203B41FA5}">
                      <a16:colId xmlns:a16="http://schemas.microsoft.com/office/drawing/2014/main" val="190887115"/>
                    </a:ext>
                  </a:extLst>
                </a:gridCol>
              </a:tblGrid>
              <a:tr h="4953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A8A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A8A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A8A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…</a:t>
                      </a:r>
                      <a:endParaRPr lang="ko-KR" altLang="en-US" sz="230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A8A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A8A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A8A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…</a:t>
                      </a:r>
                      <a:endParaRPr lang="ko-KR" altLang="en-US" sz="230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A8A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A8A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616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83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AAFBCBE7-78C8-4AB0-9EA9-6910E23DF503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BD57435C-C602-4EC3-93CB-50F731825D69}"/>
              </a:ext>
            </a:extLst>
          </p:cNvPr>
          <p:cNvSpPr/>
          <p:nvPr/>
        </p:nvSpPr>
        <p:spPr>
          <a:xfrm>
            <a:off x="2512269" y="256945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FD30F8-857F-4EBA-9DC3-BE5A79581EFC}"/>
              </a:ext>
            </a:extLst>
          </p:cNvPr>
          <p:cNvSpPr/>
          <p:nvPr/>
        </p:nvSpPr>
        <p:spPr>
          <a:xfrm>
            <a:off x="1107109" y="2120278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메일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스크레이핑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772F5-E526-4C6D-B06F-C3062DEB8BA8}"/>
              </a:ext>
            </a:extLst>
          </p:cNvPr>
          <p:cNvSpPr/>
          <p:nvPr/>
        </p:nvSpPr>
        <p:spPr>
          <a:xfrm>
            <a:off x="1107108" y="2774824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공백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영문자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5A9BA-27D9-41E7-800C-0199694C4347}"/>
              </a:ext>
            </a:extLst>
          </p:cNvPr>
          <p:cNvSpPr/>
          <p:nvPr/>
        </p:nvSpPr>
        <p:spPr>
          <a:xfrm>
            <a:off x="1114896" y="3427211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N-gram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5A746C-3695-4450-8DAD-F712459409CF}"/>
              </a:ext>
            </a:extLst>
          </p:cNvPr>
          <p:cNvSpPr/>
          <p:nvPr/>
        </p:nvSpPr>
        <p:spPr>
          <a:xfrm>
            <a:off x="1107109" y="4076277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hashing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E326CE-43D2-4199-910D-3F873FCDDD61}"/>
              </a:ext>
            </a:extLst>
          </p:cNvPr>
          <p:cNvSpPr/>
          <p:nvPr/>
        </p:nvSpPr>
        <p:spPr>
          <a:xfrm>
            <a:off x="1107109" y="4715835"/>
            <a:ext cx="2965964" cy="3646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SVM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4CB289-2B6E-4145-8395-6820F8CDF191}"/>
              </a:ext>
            </a:extLst>
          </p:cNvPr>
          <p:cNvSpPr/>
          <p:nvPr/>
        </p:nvSpPr>
        <p:spPr>
          <a:xfrm>
            <a:off x="1114896" y="5363859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스팸 차단</a:t>
            </a: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D00BCC02-2AA6-4758-AF98-8F8162FC8823}"/>
              </a:ext>
            </a:extLst>
          </p:cNvPr>
          <p:cNvSpPr/>
          <p:nvPr/>
        </p:nvSpPr>
        <p:spPr>
          <a:xfrm>
            <a:off x="2518804" y="3218347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1CBEF509-7715-4ED2-B922-B599261F6AB1}"/>
              </a:ext>
            </a:extLst>
          </p:cNvPr>
          <p:cNvSpPr/>
          <p:nvPr/>
        </p:nvSpPr>
        <p:spPr>
          <a:xfrm>
            <a:off x="2512268" y="3875574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D4B8696A-5B5A-4145-A550-4BC080680AAE}"/>
              </a:ext>
            </a:extLst>
          </p:cNvPr>
          <p:cNvSpPr/>
          <p:nvPr/>
        </p:nvSpPr>
        <p:spPr>
          <a:xfrm>
            <a:off x="2512267" y="4515132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1E474C02-955A-4089-9CE1-0B8B81C920E0}"/>
              </a:ext>
            </a:extLst>
          </p:cNvPr>
          <p:cNvSpPr/>
          <p:nvPr/>
        </p:nvSpPr>
        <p:spPr>
          <a:xfrm>
            <a:off x="2518804" y="515892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72F2D6-4EB0-4936-B370-62239F025158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메일 분류 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9BC7D8-732A-4E3A-91BA-88883DAE1CC2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65CDE5-B687-42B7-94DE-2EEA315DC1F1}"/>
              </a:ext>
            </a:extLst>
          </p:cNvPr>
          <p:cNvSpPr/>
          <p:nvPr/>
        </p:nvSpPr>
        <p:spPr>
          <a:xfrm>
            <a:off x="6252043" y="3004997"/>
            <a:ext cx="3415119" cy="127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EFF63-247F-4871-B4DE-25738CBEEDE9}"/>
              </a:ext>
            </a:extLst>
          </p:cNvPr>
          <p:cNvSpPr txBox="1"/>
          <p:nvPr/>
        </p:nvSpPr>
        <p:spPr>
          <a:xfrm>
            <a:off x="6735324" y="3426236"/>
            <a:ext cx="244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SVM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E5623B-7BB7-428B-9C85-FB85B4BEB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304876"/>
              </p:ext>
            </p:extLst>
          </p:nvPr>
        </p:nvGraphicFramePr>
        <p:xfrm>
          <a:off x="6252043" y="1970754"/>
          <a:ext cx="3415120" cy="428308"/>
        </p:xfrm>
        <a:graphic>
          <a:graphicData uri="http://schemas.openxmlformats.org/drawingml/2006/table">
            <a:tbl>
              <a:tblPr/>
              <a:tblGrid>
                <a:gridCol w="426890">
                  <a:extLst>
                    <a:ext uri="{9D8B030D-6E8A-4147-A177-3AD203B41FA5}">
                      <a16:colId xmlns:a16="http://schemas.microsoft.com/office/drawing/2014/main" val="1259641503"/>
                    </a:ext>
                  </a:extLst>
                </a:gridCol>
                <a:gridCol w="426890">
                  <a:extLst>
                    <a:ext uri="{9D8B030D-6E8A-4147-A177-3AD203B41FA5}">
                      <a16:colId xmlns:a16="http://schemas.microsoft.com/office/drawing/2014/main" val="3036839465"/>
                    </a:ext>
                  </a:extLst>
                </a:gridCol>
                <a:gridCol w="426890">
                  <a:extLst>
                    <a:ext uri="{9D8B030D-6E8A-4147-A177-3AD203B41FA5}">
                      <a16:colId xmlns:a16="http://schemas.microsoft.com/office/drawing/2014/main" val="4217445968"/>
                    </a:ext>
                  </a:extLst>
                </a:gridCol>
                <a:gridCol w="426890">
                  <a:extLst>
                    <a:ext uri="{9D8B030D-6E8A-4147-A177-3AD203B41FA5}">
                      <a16:colId xmlns:a16="http://schemas.microsoft.com/office/drawing/2014/main" val="2669613159"/>
                    </a:ext>
                  </a:extLst>
                </a:gridCol>
                <a:gridCol w="426890">
                  <a:extLst>
                    <a:ext uri="{9D8B030D-6E8A-4147-A177-3AD203B41FA5}">
                      <a16:colId xmlns:a16="http://schemas.microsoft.com/office/drawing/2014/main" val="2888486256"/>
                    </a:ext>
                  </a:extLst>
                </a:gridCol>
                <a:gridCol w="426890">
                  <a:extLst>
                    <a:ext uri="{9D8B030D-6E8A-4147-A177-3AD203B41FA5}">
                      <a16:colId xmlns:a16="http://schemas.microsoft.com/office/drawing/2014/main" val="987028114"/>
                    </a:ext>
                  </a:extLst>
                </a:gridCol>
                <a:gridCol w="426890">
                  <a:extLst>
                    <a:ext uri="{9D8B030D-6E8A-4147-A177-3AD203B41FA5}">
                      <a16:colId xmlns:a16="http://schemas.microsoft.com/office/drawing/2014/main" val="1330825469"/>
                    </a:ext>
                  </a:extLst>
                </a:gridCol>
                <a:gridCol w="426890">
                  <a:extLst>
                    <a:ext uri="{9D8B030D-6E8A-4147-A177-3AD203B41FA5}">
                      <a16:colId xmlns:a16="http://schemas.microsoft.com/office/drawing/2014/main" val="190887115"/>
                    </a:ext>
                  </a:extLst>
                </a:gridCol>
              </a:tblGrid>
              <a:tr h="38979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…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…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616533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43299D22-F482-47E3-8A21-B78C122210F9}"/>
              </a:ext>
            </a:extLst>
          </p:cNvPr>
          <p:cNvSpPr txBox="1"/>
          <p:nvPr/>
        </p:nvSpPr>
        <p:spPr>
          <a:xfrm>
            <a:off x="7223014" y="4880094"/>
            <a:ext cx="147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결과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15A5F5-38B5-44DE-ADC1-028320D14C9C}"/>
              </a:ext>
            </a:extLst>
          </p:cNvPr>
          <p:cNvSpPr txBox="1"/>
          <p:nvPr/>
        </p:nvSpPr>
        <p:spPr>
          <a:xfrm>
            <a:off x="6843390" y="5373398"/>
            <a:ext cx="223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Spam / Non-Spam</a:t>
            </a:r>
            <a:endParaRPr lang="ko-KR" altLang="en-US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323EBAED-7F95-4096-AE27-4EDCC5ADC127}"/>
              </a:ext>
            </a:extLst>
          </p:cNvPr>
          <p:cNvSpPr/>
          <p:nvPr/>
        </p:nvSpPr>
        <p:spPr>
          <a:xfrm>
            <a:off x="7812283" y="4428753"/>
            <a:ext cx="294640" cy="29842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CA3F7EDE-EEFF-4BDA-8E97-04823F1DAEDB}"/>
              </a:ext>
            </a:extLst>
          </p:cNvPr>
          <p:cNvSpPr/>
          <p:nvPr/>
        </p:nvSpPr>
        <p:spPr>
          <a:xfrm>
            <a:off x="7812283" y="2552817"/>
            <a:ext cx="294640" cy="29842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DDABFE-B4DC-4EC0-99D2-EC81CBD4E70A}"/>
              </a:ext>
            </a:extLst>
          </p:cNvPr>
          <p:cNvGrpSpPr/>
          <p:nvPr/>
        </p:nvGrpSpPr>
        <p:grpSpPr>
          <a:xfrm>
            <a:off x="4750542" y="1576875"/>
            <a:ext cx="6645841" cy="4529484"/>
            <a:chOff x="5087566" y="1654699"/>
            <a:chExt cx="6645841" cy="452948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8293334-766A-40DF-8A03-17D27A18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87566" y="1654699"/>
              <a:ext cx="6645841" cy="45294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F5CD187-CB20-4B74-9DEB-AC19EBB52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291" t="31783" r="9756" b="30231"/>
            <a:stretch/>
          </p:blipFill>
          <p:spPr>
            <a:xfrm>
              <a:off x="10272782" y="2198101"/>
              <a:ext cx="1353405" cy="36044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35DD355-7DFC-4CCB-A13D-AA3020085A70}"/>
                </a:ext>
              </a:extLst>
            </p:cNvPr>
            <p:cNvSpPr/>
            <p:nvPr/>
          </p:nvSpPr>
          <p:spPr>
            <a:xfrm>
              <a:off x="10304972" y="1756153"/>
              <a:ext cx="1359941" cy="4046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9226DF-DFBD-4EE3-9E32-4A18AF738AC1}"/>
                </a:ext>
              </a:extLst>
            </p:cNvPr>
            <p:cNvSpPr txBox="1"/>
            <p:nvPr/>
          </p:nvSpPr>
          <p:spPr>
            <a:xfrm>
              <a:off x="10343699" y="1854169"/>
              <a:ext cx="12824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84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AAFBCBE7-78C8-4AB0-9EA9-6910E23DF503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BD57435C-C602-4EC3-93CB-50F731825D69}"/>
              </a:ext>
            </a:extLst>
          </p:cNvPr>
          <p:cNvSpPr/>
          <p:nvPr/>
        </p:nvSpPr>
        <p:spPr>
          <a:xfrm>
            <a:off x="2512269" y="256945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FD30F8-857F-4EBA-9DC3-BE5A79581EFC}"/>
              </a:ext>
            </a:extLst>
          </p:cNvPr>
          <p:cNvSpPr/>
          <p:nvPr/>
        </p:nvSpPr>
        <p:spPr>
          <a:xfrm>
            <a:off x="1107109" y="2120278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메일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스크레이핑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772F5-E526-4C6D-B06F-C3062DEB8BA8}"/>
              </a:ext>
            </a:extLst>
          </p:cNvPr>
          <p:cNvSpPr/>
          <p:nvPr/>
        </p:nvSpPr>
        <p:spPr>
          <a:xfrm>
            <a:off x="1107108" y="2774824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공백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영문자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5A9BA-27D9-41E7-800C-0199694C4347}"/>
              </a:ext>
            </a:extLst>
          </p:cNvPr>
          <p:cNvSpPr/>
          <p:nvPr/>
        </p:nvSpPr>
        <p:spPr>
          <a:xfrm>
            <a:off x="1114896" y="3427211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N-gram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5A746C-3695-4450-8DAD-F712459409CF}"/>
              </a:ext>
            </a:extLst>
          </p:cNvPr>
          <p:cNvSpPr/>
          <p:nvPr/>
        </p:nvSpPr>
        <p:spPr>
          <a:xfrm>
            <a:off x="1107109" y="4076277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hashing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E326CE-43D2-4199-910D-3F873FCDDD61}"/>
              </a:ext>
            </a:extLst>
          </p:cNvPr>
          <p:cNvSpPr/>
          <p:nvPr/>
        </p:nvSpPr>
        <p:spPr>
          <a:xfrm>
            <a:off x="1107109" y="4715835"/>
            <a:ext cx="2965964" cy="36461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SVM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4CB289-2B6E-4145-8395-6820F8CDF191}"/>
              </a:ext>
            </a:extLst>
          </p:cNvPr>
          <p:cNvSpPr/>
          <p:nvPr/>
        </p:nvSpPr>
        <p:spPr>
          <a:xfrm>
            <a:off x="1114896" y="5363859"/>
            <a:ext cx="2965964" cy="3646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스팸 차단</a:t>
            </a: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D00BCC02-2AA6-4758-AF98-8F8162FC8823}"/>
              </a:ext>
            </a:extLst>
          </p:cNvPr>
          <p:cNvSpPr/>
          <p:nvPr/>
        </p:nvSpPr>
        <p:spPr>
          <a:xfrm>
            <a:off x="2518804" y="3218347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1CBEF509-7715-4ED2-B922-B599261F6AB1}"/>
              </a:ext>
            </a:extLst>
          </p:cNvPr>
          <p:cNvSpPr/>
          <p:nvPr/>
        </p:nvSpPr>
        <p:spPr>
          <a:xfrm>
            <a:off x="2512268" y="3875574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D4B8696A-5B5A-4145-A550-4BC080680AAE}"/>
              </a:ext>
            </a:extLst>
          </p:cNvPr>
          <p:cNvSpPr/>
          <p:nvPr/>
        </p:nvSpPr>
        <p:spPr>
          <a:xfrm>
            <a:off x="2512267" y="4515132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1E474C02-955A-4089-9CE1-0B8B81C920E0}"/>
              </a:ext>
            </a:extLst>
          </p:cNvPr>
          <p:cNvSpPr/>
          <p:nvPr/>
        </p:nvSpPr>
        <p:spPr>
          <a:xfrm>
            <a:off x="2518804" y="5158923"/>
            <a:ext cx="155643" cy="126460"/>
          </a:xfrm>
          <a:prstGeom prst="downArrow">
            <a:avLst>
              <a:gd name="adj1" fmla="val 40208"/>
              <a:gd name="adj2" fmla="val 484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052CC1-0A0E-4763-A605-1C825FE0A3EE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메일 차단 과정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A5A983-E8FC-4AA2-879B-BFBA04B3C473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062C94-B834-4DAA-9F56-6C1513E6AB39}"/>
              </a:ext>
            </a:extLst>
          </p:cNvPr>
          <p:cNvSpPr txBox="1"/>
          <p:nvPr/>
        </p:nvSpPr>
        <p:spPr>
          <a:xfrm>
            <a:off x="4671668" y="5512223"/>
            <a:ext cx="683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브라우저를 제어하여 스팸이라고 판단 된 메일을 스팸 </a:t>
            </a:r>
            <a:r>
              <a:rPr lang="ko-KR" altLang="en-US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메일함으로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보냄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3A576A2-FD1F-4EB6-A604-AFE3E34E3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0" r="46481" b="40840"/>
          <a:stretch/>
        </p:blipFill>
        <p:spPr>
          <a:xfrm>
            <a:off x="4705697" y="1978308"/>
            <a:ext cx="6525109" cy="3385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E58B9B-A4F1-4F80-A9F2-90661C9F2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717" y="2565016"/>
            <a:ext cx="3222765" cy="26571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418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AAFBCBE7-78C8-4AB0-9EA9-6910E23DF503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4F572-EF6B-4F7A-B91D-90DA0CFF0353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시현 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63069-5E4C-41F2-A19C-990A19E23A51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KakaoTalk_Video_20190616_2111_49_443">
            <a:hlinkClick r:id="" action="ppaction://media"/>
            <a:extLst>
              <a:ext uri="{FF2B5EF4-FFF2-40B4-BE49-F238E27FC236}">
                <a16:creationId xmlns:a16="http://schemas.microsoft.com/office/drawing/2014/main" id="{BCEA8778-EC92-4455-9C32-FF1338CC76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" end="267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907" y="1416468"/>
            <a:ext cx="9918942" cy="48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AC4E24-EED6-4BE6-A3B0-A29DA15ACFFD}"/>
              </a:ext>
            </a:extLst>
          </p:cNvPr>
          <p:cNvSpPr/>
          <p:nvPr/>
        </p:nvSpPr>
        <p:spPr>
          <a:xfrm>
            <a:off x="7931499" y="2155035"/>
            <a:ext cx="3383920" cy="3341413"/>
          </a:xfrm>
          <a:prstGeom prst="round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47216FB2-8352-4C46-B861-0EE3C4B8C9FD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활용방안 및 기대효과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7590D-670D-4268-A183-6843CD028971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ECDF6C-2112-47AB-A27B-CFBA0C8FCE99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403D95-4D6D-4074-8D62-1FC21BFB0890}"/>
              </a:ext>
            </a:extLst>
          </p:cNvPr>
          <p:cNvGrpSpPr/>
          <p:nvPr/>
        </p:nvGrpSpPr>
        <p:grpSpPr>
          <a:xfrm>
            <a:off x="4121702" y="2155036"/>
            <a:ext cx="3948596" cy="3341413"/>
            <a:chOff x="4121702" y="2155036"/>
            <a:chExt cx="3948596" cy="334141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ED782C1-03AE-487E-A4FA-D5EBFBBF325D}"/>
                </a:ext>
              </a:extLst>
            </p:cNvPr>
            <p:cNvSpPr/>
            <p:nvPr/>
          </p:nvSpPr>
          <p:spPr>
            <a:xfrm>
              <a:off x="4404040" y="2155036"/>
              <a:ext cx="3383920" cy="334141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E79425-1D94-42B6-A4C8-3D46A7C9F3AF}"/>
                </a:ext>
              </a:extLst>
            </p:cNvPr>
            <p:cNvSpPr/>
            <p:nvPr/>
          </p:nvSpPr>
          <p:spPr>
            <a:xfrm>
              <a:off x="4121702" y="4624500"/>
              <a:ext cx="39485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스팸 삭제에 소모하는 시간 절약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D062444-0927-4427-91A4-E1C56F374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0" t="9605" r="16155" b="21254"/>
            <a:stretch/>
          </p:blipFill>
          <p:spPr>
            <a:xfrm>
              <a:off x="5341670" y="2665322"/>
              <a:ext cx="1508659" cy="152735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15EEE8-D7CB-4527-8F26-8D45F39BC523}"/>
              </a:ext>
            </a:extLst>
          </p:cNvPr>
          <p:cNvGrpSpPr/>
          <p:nvPr/>
        </p:nvGrpSpPr>
        <p:grpSpPr>
          <a:xfrm>
            <a:off x="876581" y="2155036"/>
            <a:ext cx="3383920" cy="3341413"/>
            <a:chOff x="876581" y="2155036"/>
            <a:chExt cx="3383920" cy="334141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6864138-B81E-419F-9D65-40A4D5492F2E}"/>
                </a:ext>
              </a:extLst>
            </p:cNvPr>
            <p:cNvSpPr/>
            <p:nvPr/>
          </p:nvSpPr>
          <p:spPr>
            <a:xfrm>
              <a:off x="876581" y="2155036"/>
              <a:ext cx="3383920" cy="33414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47EDFC-D684-49BA-9645-CE2472DB6938}"/>
                </a:ext>
              </a:extLst>
            </p:cNvPr>
            <p:cNvSpPr/>
            <p:nvPr/>
          </p:nvSpPr>
          <p:spPr>
            <a:xfrm>
              <a:off x="1139388" y="4624500"/>
              <a:ext cx="29354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새로운 스팸메일에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대응 가능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1C6EE89-1190-4BD3-BB7B-0F6BB0DEE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56" b="28307"/>
            <a:stretch/>
          </p:blipFill>
          <p:spPr>
            <a:xfrm>
              <a:off x="1621565" y="2847331"/>
              <a:ext cx="1899139" cy="1163338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38F0AC-AF7C-4118-8231-5173601ABA65}"/>
              </a:ext>
            </a:extLst>
          </p:cNvPr>
          <p:cNvSpPr/>
          <p:nvPr/>
        </p:nvSpPr>
        <p:spPr>
          <a:xfrm>
            <a:off x="7978394" y="4624500"/>
            <a:ext cx="3290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스팸메일에 의한 피해 감소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C3FCC30-9DEA-41C1-A95E-08D8478CDC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35"/>
          <a:stretch/>
        </p:blipFill>
        <p:spPr>
          <a:xfrm>
            <a:off x="8584913" y="2390677"/>
            <a:ext cx="2180288" cy="180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7932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94D309-863C-48CC-BDF1-E469C31CBC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DEC57-05F1-4ADE-9E9E-9ACA3B50161B}"/>
              </a:ext>
            </a:extLst>
          </p:cNvPr>
          <p:cNvSpPr txBox="1"/>
          <p:nvPr/>
        </p:nvSpPr>
        <p:spPr>
          <a:xfrm>
            <a:off x="4327788" y="2528651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B605D-32DB-4BD7-BBC5-0E0CE70ED8FF}"/>
              </a:ext>
            </a:extLst>
          </p:cNvPr>
          <p:cNvSpPr txBox="1"/>
          <p:nvPr/>
        </p:nvSpPr>
        <p:spPr>
          <a:xfrm>
            <a:off x="4928853" y="2767280"/>
            <a:ext cx="23342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18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E2F05F-19FC-44F9-AFDB-432F00060B24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점점 증가하는 스팸메일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7F6D5-CBE8-4198-B218-E2A28B0E02A2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147A4D-E570-4817-AE37-2D6F068C45DA}"/>
              </a:ext>
            </a:extLst>
          </p:cNvPr>
          <p:cNvSpPr txBox="1"/>
          <p:nvPr/>
        </p:nvSpPr>
        <p:spPr>
          <a:xfrm>
            <a:off x="2843514" y="1908037"/>
            <a:ext cx="6504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 2018</a:t>
            </a:r>
            <a:r>
              <a:rPr lang="ko-KR" altLang="en-US" sz="22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상반기 스팸 유통현황 분석보고서 </a:t>
            </a:r>
            <a:r>
              <a:rPr lang="en-US" altLang="ko-KR" sz="22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200" b="1" dirty="0">
              <a:solidFill>
                <a:srgbClr val="2626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AD66A-9C4A-4014-BF64-3E180C3A5FB7}"/>
              </a:ext>
            </a:extLst>
          </p:cNvPr>
          <p:cNvSpPr txBox="1"/>
          <p:nvPr/>
        </p:nvSpPr>
        <p:spPr>
          <a:xfrm>
            <a:off x="9182323" y="6350906"/>
            <a:ext cx="2766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출처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KISA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불법스팸대응센터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17177-8813-467F-9FD8-FE9BC96902EE}"/>
              </a:ext>
            </a:extLst>
          </p:cNvPr>
          <p:cNvSpPr txBox="1"/>
          <p:nvPr/>
        </p:nvSpPr>
        <p:spPr>
          <a:xfrm>
            <a:off x="4957720" y="3417628"/>
            <a:ext cx="9536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4618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2D36E-929B-43FA-9CEF-0444B01ECC9B}"/>
              </a:ext>
            </a:extLst>
          </p:cNvPr>
          <p:cNvSpPr txBox="1"/>
          <p:nvPr/>
        </p:nvSpPr>
        <p:spPr>
          <a:xfrm>
            <a:off x="6165174" y="5471992"/>
            <a:ext cx="1302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3C9357-EEBB-45BF-AE24-04B8ABBD5C7A}"/>
              </a:ext>
            </a:extLst>
          </p:cNvPr>
          <p:cNvSpPr txBox="1"/>
          <p:nvPr/>
        </p:nvSpPr>
        <p:spPr>
          <a:xfrm>
            <a:off x="6513965" y="2615923"/>
            <a:ext cx="9536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5109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</a:t>
            </a: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06776904-7C5A-4035-AC04-60237EE0D459}"/>
              </a:ext>
            </a:extLst>
          </p:cNvPr>
          <p:cNvSpPr/>
          <p:nvPr/>
        </p:nvSpPr>
        <p:spPr>
          <a:xfrm>
            <a:off x="6425764" y="3022759"/>
            <a:ext cx="792480" cy="2418754"/>
          </a:xfrm>
          <a:prstGeom prst="cub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sz="1500" dirty="0"/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7B32D4FC-6B98-4995-8F6B-3CDC11EF8E04}"/>
              </a:ext>
            </a:extLst>
          </p:cNvPr>
          <p:cNvSpPr/>
          <p:nvPr/>
        </p:nvSpPr>
        <p:spPr>
          <a:xfrm>
            <a:off x="4959902" y="3819393"/>
            <a:ext cx="741858" cy="1622119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EFEC96-447A-40C4-BFB7-12A40D6823D7}"/>
              </a:ext>
            </a:extLst>
          </p:cNvPr>
          <p:cNvSpPr txBox="1"/>
          <p:nvPr/>
        </p:nvSpPr>
        <p:spPr>
          <a:xfrm>
            <a:off x="4622800" y="5471992"/>
            <a:ext cx="1302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하반기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3DD72E81-15AB-4D0F-B48D-2C7729BCF5D0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92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147A4D-E570-4817-AE37-2D6F068C45DA}"/>
              </a:ext>
            </a:extLst>
          </p:cNvPr>
          <p:cNvSpPr txBox="1"/>
          <p:nvPr/>
        </p:nvSpPr>
        <p:spPr>
          <a:xfrm>
            <a:off x="1811373" y="3249273"/>
            <a:ext cx="740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 사전 기반 스팸 필터링의 경우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C1F7909-F275-44BE-B442-EA2A0659F699}"/>
              </a:ext>
            </a:extLst>
          </p:cNvPr>
          <p:cNvGrpSpPr/>
          <p:nvPr/>
        </p:nvGrpSpPr>
        <p:grpSpPr>
          <a:xfrm>
            <a:off x="2006986" y="3745417"/>
            <a:ext cx="314960" cy="208280"/>
            <a:chOff x="2006986" y="2858115"/>
            <a:chExt cx="314960" cy="20828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F9736FB-D244-4FE0-AF56-E375B286646A}"/>
                </a:ext>
              </a:extLst>
            </p:cNvPr>
            <p:cNvCxnSpPr>
              <a:cxnSpLocks/>
            </p:cNvCxnSpPr>
            <p:nvPr/>
          </p:nvCxnSpPr>
          <p:spPr>
            <a:xfrm>
              <a:off x="2006986" y="2858115"/>
              <a:ext cx="0" cy="2082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1B325918-F0BA-4308-A785-5F031A0F2947}"/>
                </a:ext>
              </a:extLst>
            </p:cNvPr>
            <p:cNvCxnSpPr>
              <a:cxnSpLocks/>
            </p:cNvCxnSpPr>
            <p:nvPr/>
          </p:nvCxnSpPr>
          <p:spPr>
            <a:xfrm>
              <a:off x="2006986" y="3066395"/>
              <a:ext cx="3149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9D0F4A7-659B-4ED3-A387-17A9E0B24C63}"/>
              </a:ext>
            </a:extLst>
          </p:cNvPr>
          <p:cNvSpPr txBox="1"/>
          <p:nvPr/>
        </p:nvSpPr>
        <p:spPr>
          <a:xfrm>
            <a:off x="2330690" y="3790772"/>
            <a:ext cx="359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키워드를 일일이 추가해야 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CD335-9028-498A-AEE1-FBC951AC1A03}"/>
              </a:ext>
            </a:extLst>
          </p:cNvPr>
          <p:cNvSpPr txBox="1"/>
          <p:nvPr/>
        </p:nvSpPr>
        <p:spPr>
          <a:xfrm>
            <a:off x="1811373" y="4690229"/>
            <a:ext cx="740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스팸 단어 사이에 다른 문자가 삽입 되어 있는 경우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A244E7-1283-4856-BB2F-A5C38DDD28FA}"/>
              </a:ext>
            </a:extLst>
          </p:cNvPr>
          <p:cNvGrpSpPr/>
          <p:nvPr/>
        </p:nvGrpSpPr>
        <p:grpSpPr>
          <a:xfrm>
            <a:off x="2006986" y="5186374"/>
            <a:ext cx="314960" cy="208280"/>
            <a:chOff x="2006986" y="4374932"/>
            <a:chExt cx="314960" cy="20828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A07E9D5-9632-42E4-AE7F-879D468F6EC8}"/>
                </a:ext>
              </a:extLst>
            </p:cNvPr>
            <p:cNvCxnSpPr>
              <a:cxnSpLocks/>
            </p:cNvCxnSpPr>
            <p:nvPr/>
          </p:nvCxnSpPr>
          <p:spPr>
            <a:xfrm>
              <a:off x="2006986" y="4374932"/>
              <a:ext cx="0" cy="2082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9879C6E3-70A5-456F-BCC4-C857DCEAAD4F}"/>
                </a:ext>
              </a:extLst>
            </p:cNvPr>
            <p:cNvCxnSpPr>
              <a:cxnSpLocks/>
            </p:cNvCxnSpPr>
            <p:nvPr/>
          </p:nvCxnSpPr>
          <p:spPr>
            <a:xfrm>
              <a:off x="2006986" y="4583212"/>
              <a:ext cx="3149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24CABE4-2ACD-491D-8AE8-E9A37B06D200}"/>
              </a:ext>
            </a:extLst>
          </p:cNvPr>
          <p:cNvSpPr txBox="1"/>
          <p:nvPr/>
        </p:nvSpPr>
        <p:spPr>
          <a:xfrm>
            <a:off x="2321945" y="5254879"/>
            <a:ext cx="437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스팸이라고 인식하지 못할 수도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326D793F-2493-4F9A-AF58-53E76D5A9276}"/>
              </a:ext>
            </a:extLst>
          </p:cNvPr>
          <p:cNvSpPr/>
          <p:nvPr/>
        </p:nvSpPr>
        <p:spPr>
          <a:xfrm rot="5400000">
            <a:off x="1557095" y="3387874"/>
            <a:ext cx="208344" cy="1844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21403703-F9EA-44FB-A59B-8E260DC264A9}"/>
              </a:ext>
            </a:extLst>
          </p:cNvPr>
          <p:cNvSpPr/>
          <p:nvPr/>
        </p:nvSpPr>
        <p:spPr>
          <a:xfrm rot="5400000">
            <a:off x="1557095" y="4828830"/>
            <a:ext cx="208344" cy="1844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5195FEF5-2FD6-4A04-B1E9-308EF9CA7C42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1AA75-918E-41CB-8F6D-0FAA90BE988D}"/>
              </a:ext>
            </a:extLst>
          </p:cNvPr>
          <p:cNvSpPr txBox="1"/>
          <p:nvPr/>
        </p:nvSpPr>
        <p:spPr>
          <a:xfrm>
            <a:off x="876581" y="550457"/>
            <a:ext cx="60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스팸필터의 문제점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48F9C-8218-41EF-924C-81654933FA3F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3104E-9F41-40CC-AC8B-8CB26520BBB4}"/>
              </a:ext>
            </a:extLst>
          </p:cNvPr>
          <p:cNvSpPr txBox="1"/>
          <p:nvPr/>
        </p:nvSpPr>
        <p:spPr>
          <a:xfrm>
            <a:off x="1811373" y="1808317"/>
            <a:ext cx="740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헤더가 조작된 메일이 필터링 되지 않은 경우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55E4F5-0E64-4E1D-9562-EC7A8DE9A928}"/>
              </a:ext>
            </a:extLst>
          </p:cNvPr>
          <p:cNvGrpSpPr/>
          <p:nvPr/>
        </p:nvGrpSpPr>
        <p:grpSpPr>
          <a:xfrm>
            <a:off x="2006986" y="2304461"/>
            <a:ext cx="314960" cy="208280"/>
            <a:chOff x="2006986" y="2858115"/>
            <a:chExt cx="314960" cy="20828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0A868C9-E048-45CD-A8DD-719AD945F5B6}"/>
                </a:ext>
              </a:extLst>
            </p:cNvPr>
            <p:cNvCxnSpPr>
              <a:cxnSpLocks/>
            </p:cNvCxnSpPr>
            <p:nvPr/>
          </p:nvCxnSpPr>
          <p:spPr>
            <a:xfrm>
              <a:off x="2006986" y="2858115"/>
              <a:ext cx="0" cy="2082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B5387CC-AC99-4437-8FB9-2BE9B97B9598}"/>
                </a:ext>
              </a:extLst>
            </p:cNvPr>
            <p:cNvCxnSpPr>
              <a:cxnSpLocks/>
            </p:cNvCxnSpPr>
            <p:nvPr/>
          </p:nvCxnSpPr>
          <p:spPr>
            <a:xfrm>
              <a:off x="2006986" y="3066395"/>
              <a:ext cx="3149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30045E16-252F-4CFE-9482-E46F67648D75}"/>
              </a:ext>
            </a:extLst>
          </p:cNvPr>
          <p:cNvSpPr/>
          <p:nvPr/>
        </p:nvSpPr>
        <p:spPr>
          <a:xfrm rot="5400000">
            <a:off x="1557095" y="1946918"/>
            <a:ext cx="208344" cy="1844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C7C138-F29C-453B-A34B-9C43BFCDC48E}"/>
              </a:ext>
            </a:extLst>
          </p:cNvPr>
          <p:cNvSpPr txBox="1"/>
          <p:nvPr/>
        </p:nvSpPr>
        <p:spPr>
          <a:xfrm>
            <a:off x="2330690" y="2327009"/>
            <a:ext cx="359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내용으로 스팸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판단해야함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0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부제목 2">
            <a:extLst>
              <a:ext uri="{FF2B5EF4-FFF2-40B4-BE49-F238E27FC236}">
                <a16:creationId xmlns:a16="http://schemas.microsoft.com/office/drawing/2014/main" id="{255A245D-B203-4246-AF92-1884D6477146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EC1FAE-F325-4A6F-8DF4-FA828939A916}"/>
              </a:ext>
            </a:extLst>
          </p:cNvPr>
          <p:cNvGrpSpPr/>
          <p:nvPr/>
        </p:nvGrpSpPr>
        <p:grpSpPr>
          <a:xfrm>
            <a:off x="2887331" y="2851946"/>
            <a:ext cx="6417338" cy="2161315"/>
            <a:chOff x="2679537" y="2718962"/>
            <a:chExt cx="6417338" cy="216131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A5346BD-8AAC-4209-B025-B272EF105453}"/>
                </a:ext>
              </a:extLst>
            </p:cNvPr>
            <p:cNvGrpSpPr/>
            <p:nvPr/>
          </p:nvGrpSpPr>
          <p:grpSpPr>
            <a:xfrm>
              <a:off x="2679537" y="3268131"/>
              <a:ext cx="244393" cy="142205"/>
              <a:chOff x="3717231" y="3033196"/>
              <a:chExt cx="246875" cy="140580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396AFFAD-C38B-476B-8619-F847CDF09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7576" y="3033196"/>
                <a:ext cx="166530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5DE8D03-A994-41D2-85A7-6B8AB07CED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7231" y="3105196"/>
                <a:ext cx="246875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C9D08EF3-8C1D-46BB-9F22-0CE158A6DD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0571" y="3173776"/>
                <a:ext cx="193535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EC8941A-2D43-40A6-9CCE-8418B1A61CB9}"/>
                </a:ext>
              </a:extLst>
            </p:cNvPr>
            <p:cNvGrpSpPr/>
            <p:nvPr/>
          </p:nvGrpSpPr>
          <p:grpSpPr>
            <a:xfrm>
              <a:off x="4202649" y="2718962"/>
              <a:ext cx="3473249" cy="1969769"/>
              <a:chOff x="2838974" y="2068644"/>
              <a:chExt cx="4083718" cy="2221881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51FCDFA-02F7-4D6A-92CC-A099369D29BF}"/>
                  </a:ext>
                </a:extLst>
              </p:cNvPr>
              <p:cNvSpPr/>
              <p:nvPr/>
            </p:nvSpPr>
            <p:spPr>
              <a:xfrm>
                <a:off x="3162925" y="2068644"/>
                <a:ext cx="3405515" cy="2149460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EED06-7D0E-4C2D-A9C7-F3B319115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137" y="2273801"/>
                <a:ext cx="318787" cy="240631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2F191A8-9E8E-4343-9CA0-C7C924C93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8974" y="2976398"/>
                <a:ext cx="313547" cy="181939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A547FB3-5086-4630-94F7-9D72C6FAE1DA}"/>
                  </a:ext>
                </a:extLst>
              </p:cNvPr>
              <p:cNvSpPr/>
              <p:nvPr/>
            </p:nvSpPr>
            <p:spPr>
              <a:xfrm>
                <a:off x="3095430" y="2514432"/>
                <a:ext cx="318787" cy="4619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D82492C9-F0D0-4C13-ADE2-1FD9AAC49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76971" y="3338159"/>
                <a:ext cx="345721" cy="200809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F60FD480-5240-445C-AA83-3D4255963A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79610" y="4088711"/>
                <a:ext cx="290192" cy="201814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9C7E34FC-E617-47BD-9F63-9EBECA28F86B}"/>
                  </a:ext>
                </a:extLst>
              </p:cNvPr>
              <p:cNvSpPr/>
              <p:nvPr/>
            </p:nvSpPr>
            <p:spPr>
              <a:xfrm rot="5400000">
                <a:off x="6370002" y="3665617"/>
                <a:ext cx="543490" cy="290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0454BF3-3FFB-4FA2-BEC6-28FA4C383AC4}"/>
                </a:ext>
              </a:extLst>
            </p:cNvPr>
            <p:cNvSpPr txBox="1"/>
            <p:nvPr/>
          </p:nvSpPr>
          <p:spPr>
            <a:xfrm>
              <a:off x="4804428" y="3204418"/>
              <a:ext cx="22521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Machine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Learning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L 도형 59">
              <a:extLst>
                <a:ext uri="{FF2B5EF4-FFF2-40B4-BE49-F238E27FC236}">
                  <a16:creationId xmlns:a16="http://schemas.microsoft.com/office/drawing/2014/main" id="{C71C77FE-DF92-4273-A4DD-2E44F4A08325}"/>
                </a:ext>
              </a:extLst>
            </p:cNvPr>
            <p:cNvSpPr/>
            <p:nvPr/>
          </p:nvSpPr>
          <p:spPr>
            <a:xfrm rot="18886928">
              <a:off x="8777472" y="4604497"/>
              <a:ext cx="254884" cy="189276"/>
            </a:xfrm>
            <a:prstGeom prst="corner">
              <a:avLst>
                <a:gd name="adj1" fmla="val 40649"/>
                <a:gd name="adj2" fmla="val 42046"/>
              </a:avLst>
            </a:prstGeom>
            <a:solidFill>
              <a:srgbClr val="92D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D9308734-C274-46DC-91C2-09A9E0B8B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44"/>
            <a:stretch/>
          </p:blipFill>
          <p:spPr>
            <a:xfrm>
              <a:off x="8012745" y="4482970"/>
              <a:ext cx="486560" cy="39730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E7576D7-11BB-4C8B-AE01-4F409C154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44"/>
            <a:stretch/>
          </p:blipFill>
          <p:spPr>
            <a:xfrm>
              <a:off x="8012745" y="4076281"/>
              <a:ext cx="486560" cy="397307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0D6F88-D2F8-4E9E-9685-750C7E3C1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44"/>
            <a:stretch/>
          </p:blipFill>
          <p:spPr>
            <a:xfrm>
              <a:off x="8012745" y="3693122"/>
              <a:ext cx="486560" cy="397307"/>
            </a:xfrm>
            <a:prstGeom prst="rect">
              <a:avLst/>
            </a:prstGeom>
          </p:spPr>
        </p:pic>
        <p:sp>
          <p:nvSpPr>
            <p:cNvPr id="81" name="L 도형 80">
              <a:extLst>
                <a:ext uri="{FF2B5EF4-FFF2-40B4-BE49-F238E27FC236}">
                  <a16:creationId xmlns:a16="http://schemas.microsoft.com/office/drawing/2014/main" id="{91614D4D-36DA-4112-B4D5-F5430C2A642C}"/>
                </a:ext>
              </a:extLst>
            </p:cNvPr>
            <p:cNvSpPr/>
            <p:nvPr/>
          </p:nvSpPr>
          <p:spPr>
            <a:xfrm rot="18886928">
              <a:off x="8777472" y="4180296"/>
              <a:ext cx="254884" cy="189276"/>
            </a:xfrm>
            <a:prstGeom prst="corner">
              <a:avLst>
                <a:gd name="adj1" fmla="val 40649"/>
                <a:gd name="adj2" fmla="val 42046"/>
              </a:avLst>
            </a:prstGeom>
            <a:solidFill>
              <a:srgbClr val="92D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94D3604-11C5-40B0-A9E6-3D714EEF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953" y="3752228"/>
              <a:ext cx="383922" cy="32405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F1330C65-1507-4FE1-B144-9CA378EDD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24" t="1" r="4936" b="3539"/>
            <a:stretch/>
          </p:blipFill>
          <p:spPr>
            <a:xfrm>
              <a:off x="3066792" y="2728940"/>
              <a:ext cx="773239" cy="86190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E7723EF-4F5E-44CD-AAA2-784CDE7E3689}"/>
              </a:ext>
            </a:extLst>
          </p:cNvPr>
          <p:cNvSpPr txBox="1"/>
          <p:nvPr/>
        </p:nvSpPr>
        <p:spPr>
          <a:xfrm>
            <a:off x="876580" y="550457"/>
            <a:ext cx="10200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 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스팸메일 필터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차단 시스템 제안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5077CC-5AFB-46A2-AE61-8F8632898569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89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부제목 2">
            <a:extLst>
              <a:ext uri="{FF2B5EF4-FFF2-40B4-BE49-F238E27FC236}">
                <a16:creationId xmlns:a16="http://schemas.microsoft.com/office/drawing/2014/main" id="{255A245D-B203-4246-AF92-1884D6477146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A61C3-3216-476F-9109-AF81459A6E0C}"/>
              </a:ext>
            </a:extLst>
          </p:cNvPr>
          <p:cNvSpPr txBox="1"/>
          <p:nvPr/>
        </p:nvSpPr>
        <p:spPr>
          <a:xfrm>
            <a:off x="1607091" y="1820913"/>
            <a:ext cx="740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어떻게</a:t>
            </a:r>
            <a:r>
              <a:rPr lang="en-US" altLang="ko-KR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구할 것인가</a:t>
            </a:r>
            <a:r>
              <a:rPr lang="en-US" altLang="ko-KR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32C52F-0BF9-4B2E-94B9-F78051350550}"/>
              </a:ext>
            </a:extLst>
          </p:cNvPr>
          <p:cNvSpPr txBox="1"/>
          <p:nvPr/>
        </p:nvSpPr>
        <p:spPr>
          <a:xfrm>
            <a:off x="1607091" y="2678409"/>
            <a:ext cx="740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</a:t>
            </a:r>
            <a:r>
              <a:rPr lang="ko-KR" altLang="en-US" sz="2400" b="1" dirty="0" err="1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알고리즘을 사용할 것인가</a:t>
            </a:r>
            <a:r>
              <a:rPr lang="en-US" altLang="ko-KR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b="1" dirty="0">
              <a:solidFill>
                <a:srgbClr val="2626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FB9F7428-A73C-4DD3-BD0F-F375D5C502E4}"/>
              </a:ext>
            </a:extLst>
          </p:cNvPr>
          <p:cNvSpPr/>
          <p:nvPr/>
        </p:nvSpPr>
        <p:spPr>
          <a:xfrm rot="5400000">
            <a:off x="1333357" y="1959514"/>
            <a:ext cx="208344" cy="1844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58946AD2-6AB6-40B0-85F7-5F4DB1555B74}"/>
              </a:ext>
            </a:extLst>
          </p:cNvPr>
          <p:cNvSpPr/>
          <p:nvPr/>
        </p:nvSpPr>
        <p:spPr>
          <a:xfrm rot="5400000">
            <a:off x="1333357" y="2817010"/>
            <a:ext cx="208344" cy="1844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C2BDFB-C1ED-407B-BD18-82D3E0722D69}"/>
              </a:ext>
            </a:extLst>
          </p:cNvPr>
          <p:cNvSpPr txBox="1"/>
          <p:nvPr/>
        </p:nvSpPr>
        <p:spPr>
          <a:xfrm>
            <a:off x="1607091" y="3535905"/>
            <a:ext cx="863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정형화 된 벡터화 어떤 방식으로</a:t>
            </a:r>
            <a:r>
              <a:rPr lang="en-US" altLang="ko-KR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것인가</a:t>
            </a:r>
            <a:r>
              <a:rPr lang="en-US" altLang="ko-KR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C0EEF4E-BC9B-4A2A-ABF8-66AFFF4B0A7F}"/>
              </a:ext>
            </a:extLst>
          </p:cNvPr>
          <p:cNvSpPr/>
          <p:nvPr/>
        </p:nvSpPr>
        <p:spPr>
          <a:xfrm rot="5400000">
            <a:off x="1333357" y="3674506"/>
            <a:ext cx="208344" cy="1844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0D12E4-2F58-4FFA-8ADA-207105C90F07}"/>
              </a:ext>
            </a:extLst>
          </p:cNvPr>
          <p:cNvSpPr txBox="1"/>
          <p:nvPr/>
        </p:nvSpPr>
        <p:spPr>
          <a:xfrm>
            <a:off x="876581" y="550457"/>
            <a:ext cx="7022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 설정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55C646-9398-49A4-BB1C-9293F40A7619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4DDA2C-3637-4335-976A-C33FD16D9998}"/>
              </a:ext>
            </a:extLst>
          </p:cNvPr>
          <p:cNvSpPr txBox="1"/>
          <p:nvPr/>
        </p:nvSpPr>
        <p:spPr>
          <a:xfrm>
            <a:off x="1607091" y="4393401"/>
            <a:ext cx="863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개수는 </a:t>
            </a:r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몇 개로</a:t>
            </a:r>
            <a:r>
              <a:rPr lang="en-US" altLang="ko-KR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정할 것인가</a:t>
            </a:r>
            <a:r>
              <a:rPr lang="en-US" altLang="ko-KR" sz="24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E73309DF-6677-4B89-BC49-35494F4618FC}"/>
              </a:ext>
            </a:extLst>
          </p:cNvPr>
          <p:cNvSpPr/>
          <p:nvPr/>
        </p:nvSpPr>
        <p:spPr>
          <a:xfrm rot="5400000">
            <a:off x="1333357" y="4532002"/>
            <a:ext cx="208344" cy="1844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69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08A61C3-3216-476F-9109-AF81459A6E0C}"/>
              </a:ext>
            </a:extLst>
          </p:cNvPr>
          <p:cNvSpPr txBox="1"/>
          <p:nvPr/>
        </p:nvSpPr>
        <p:spPr>
          <a:xfrm>
            <a:off x="876581" y="550457"/>
            <a:ext cx="9367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어떻게 구할 것인가</a:t>
            </a:r>
            <a:r>
              <a:rPr lang="en-US" altLang="ko-KR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4000" b="1" dirty="0">
              <a:solidFill>
                <a:srgbClr val="2626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255A245D-B203-4246-AF92-1884D6477146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26C69E-DDFF-4CD3-AA59-78455CB2F630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AD30FDE-0BD2-4F14-AA85-D76E30BCBF4F}"/>
              </a:ext>
            </a:extLst>
          </p:cNvPr>
          <p:cNvGrpSpPr/>
          <p:nvPr/>
        </p:nvGrpSpPr>
        <p:grpSpPr>
          <a:xfrm>
            <a:off x="6682235" y="2182589"/>
            <a:ext cx="3720297" cy="3044793"/>
            <a:chOff x="6833135" y="2185280"/>
            <a:chExt cx="3720297" cy="304479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119E246-F460-4B6D-BA7D-DE46B2E42273}"/>
                </a:ext>
              </a:extLst>
            </p:cNvPr>
            <p:cNvGrpSpPr/>
            <p:nvPr/>
          </p:nvGrpSpPr>
          <p:grpSpPr>
            <a:xfrm>
              <a:off x="6833135" y="2185280"/>
              <a:ext cx="3720297" cy="2286000"/>
              <a:chOff x="775505" y="2280213"/>
              <a:chExt cx="4884516" cy="3277989"/>
            </a:xfrm>
          </p:grpSpPr>
          <p:pic>
            <p:nvPicPr>
              <p:cNvPr id="3" name="그림 2" descr="텍스트, 영수증이(가) 표시된 사진&#10;&#10;자동 생성된 설명">
                <a:extLst>
                  <a:ext uri="{FF2B5EF4-FFF2-40B4-BE49-F238E27FC236}">
                    <a16:creationId xmlns:a16="http://schemas.microsoft.com/office/drawing/2014/main" id="{5FDC1319-B291-4B28-BFF4-878C8123F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581" y="2531422"/>
                <a:ext cx="4565930" cy="30267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E2CD624-3FC0-4B79-99C3-57D93BA14FD5}"/>
                  </a:ext>
                </a:extLst>
              </p:cNvPr>
              <p:cNvSpPr/>
              <p:nvPr/>
            </p:nvSpPr>
            <p:spPr>
              <a:xfrm>
                <a:off x="775505" y="2280213"/>
                <a:ext cx="4884516" cy="3277989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6EE3D7-F5B1-4C84-9E51-B3EF271C345D}"/>
                </a:ext>
              </a:extLst>
            </p:cNvPr>
            <p:cNvSpPr txBox="1"/>
            <p:nvPr/>
          </p:nvSpPr>
          <p:spPr>
            <a:xfrm>
              <a:off x="7630608" y="4768408"/>
              <a:ext cx="2125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26262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SNS </a:t>
              </a:r>
              <a:r>
                <a:rPr lang="ko-KR" altLang="en-US" sz="2400" b="1" dirty="0">
                  <a:solidFill>
                    <a:srgbClr val="26262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제보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9F823D1-0160-49B8-993E-9093EE54CAAA}"/>
              </a:ext>
            </a:extLst>
          </p:cNvPr>
          <p:cNvSpPr txBox="1"/>
          <p:nvPr/>
        </p:nvSpPr>
        <p:spPr>
          <a:xfrm>
            <a:off x="2372978" y="4765717"/>
            <a:ext cx="212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626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사람들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30459A-6B9E-4896-8359-C923D1E7401A}"/>
              </a:ext>
            </a:extLst>
          </p:cNvPr>
          <p:cNvGrpSpPr/>
          <p:nvPr/>
        </p:nvGrpSpPr>
        <p:grpSpPr>
          <a:xfrm>
            <a:off x="2085764" y="2410184"/>
            <a:ext cx="3050115" cy="1964478"/>
            <a:chOff x="2169994" y="3011966"/>
            <a:chExt cx="2828904" cy="16585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E0CA653-B2AA-48BF-AC25-3DAE1E6DA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7" t="24612" r="30709" b="40237"/>
            <a:stretch/>
          </p:blipFill>
          <p:spPr>
            <a:xfrm>
              <a:off x="3519882" y="3924464"/>
              <a:ext cx="800005" cy="7460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24783A-0256-48B9-A2B5-530B3052D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7" t="24612" r="30709" b="40237"/>
            <a:stretch/>
          </p:blipFill>
          <p:spPr>
            <a:xfrm>
              <a:off x="4196938" y="3922641"/>
              <a:ext cx="801960" cy="74785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C3B7638-F5A2-4618-953F-90BC1E96D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7" t="24612" r="30709" b="40237"/>
            <a:stretch/>
          </p:blipFill>
          <p:spPr>
            <a:xfrm>
              <a:off x="2847050" y="3924464"/>
              <a:ext cx="800005" cy="7460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83D47E8-B255-492A-950B-FDDFB1D56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7" t="24612" r="30709" b="40237"/>
            <a:stretch/>
          </p:blipFill>
          <p:spPr>
            <a:xfrm>
              <a:off x="2169994" y="3924464"/>
              <a:ext cx="800005" cy="74603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FBAC43B-8017-4DDC-8FD9-DCC28F3D9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7" t="24612" r="30709" b="40237"/>
            <a:stretch/>
          </p:blipFill>
          <p:spPr>
            <a:xfrm>
              <a:off x="2539638" y="3011966"/>
              <a:ext cx="800005" cy="7460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7612231-FA00-42C5-88F8-E63F6A07B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7" t="24612" r="30709" b="40237"/>
            <a:stretch/>
          </p:blipFill>
          <p:spPr>
            <a:xfrm>
              <a:off x="3225134" y="3011966"/>
              <a:ext cx="800005" cy="74603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3CD324-FE8D-49E4-A5E7-C7F2A627C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7" t="24612" r="30709" b="40237"/>
            <a:stretch/>
          </p:blipFill>
          <p:spPr>
            <a:xfrm>
              <a:off x="3889623" y="3011966"/>
              <a:ext cx="800005" cy="746036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8CA571-0E69-4156-8D1E-76A564D4B37C}"/>
              </a:ext>
            </a:extLst>
          </p:cNvPr>
          <p:cNvGrpSpPr/>
          <p:nvPr/>
        </p:nvGrpSpPr>
        <p:grpSpPr>
          <a:xfrm>
            <a:off x="2002827" y="5570963"/>
            <a:ext cx="8613065" cy="523220"/>
            <a:chOff x="2526602" y="5741126"/>
            <a:chExt cx="8613065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C87B65-7FB6-4541-B705-1D16A54B85F0}"/>
                </a:ext>
              </a:extLst>
            </p:cNvPr>
            <p:cNvSpPr txBox="1"/>
            <p:nvPr/>
          </p:nvSpPr>
          <p:spPr>
            <a:xfrm>
              <a:off x="2526602" y="5741126"/>
              <a:ext cx="8613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스팸 메일 </a:t>
              </a:r>
              <a:r>
                <a:rPr lang="en-US" altLang="ko-KR" sz="28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1100</a:t>
              </a:r>
              <a:r>
                <a:rPr lang="ko-KR" altLang="en-US" sz="28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</a:t>
              </a:r>
              <a:r>
                <a:rPr lang="en-US" altLang="ko-KR" sz="28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8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정상메일 </a:t>
              </a:r>
              <a:r>
                <a:rPr lang="en-US" altLang="ko-KR" sz="28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600</a:t>
              </a:r>
              <a:r>
                <a:rPr lang="ko-KR" altLang="en-US" sz="28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</a:t>
              </a:r>
            </a:p>
          </p:txBody>
        </p:sp>
        <p:sp>
          <p:nvSpPr>
            <p:cNvPr id="31" name="화살표: 아래쪽 30">
              <a:extLst>
                <a:ext uri="{FF2B5EF4-FFF2-40B4-BE49-F238E27FC236}">
                  <a16:creationId xmlns:a16="http://schemas.microsoft.com/office/drawing/2014/main" id="{DF8675E9-0E00-4F13-844D-EEB501BAB02C}"/>
                </a:ext>
              </a:extLst>
            </p:cNvPr>
            <p:cNvSpPr/>
            <p:nvPr/>
          </p:nvSpPr>
          <p:spPr>
            <a:xfrm rot="16200000">
              <a:off x="3638811" y="5884005"/>
              <a:ext cx="294640" cy="298424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51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08A61C3-3216-476F-9109-AF81459A6E0C}"/>
              </a:ext>
            </a:extLst>
          </p:cNvPr>
          <p:cNvSpPr txBox="1"/>
          <p:nvPr/>
        </p:nvSpPr>
        <p:spPr>
          <a:xfrm>
            <a:off x="876581" y="550457"/>
            <a:ext cx="8071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</a:t>
            </a:r>
            <a:r>
              <a:rPr lang="ko-KR" altLang="en-US" sz="4000" b="1" dirty="0" err="1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모델을 사용할 것인가</a:t>
            </a:r>
            <a:r>
              <a:rPr lang="en-US" altLang="ko-KR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4000" b="1" dirty="0">
              <a:solidFill>
                <a:srgbClr val="2626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255A245D-B203-4246-AF92-1884D6477146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A057C-43DB-450C-B2BA-C546A74F711C}"/>
              </a:ext>
            </a:extLst>
          </p:cNvPr>
          <p:cNvSpPr txBox="1"/>
          <p:nvPr/>
        </p:nvSpPr>
        <p:spPr>
          <a:xfrm>
            <a:off x="1613345" y="5279482"/>
            <a:ext cx="4560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베이즈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이론 기반의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조건부 확률 계산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분류에 일반적으로 사용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AE80D-BF75-4A77-8D7E-26A28DA70F1E}"/>
              </a:ext>
            </a:extLst>
          </p:cNvPr>
          <p:cNvSpPr txBox="1"/>
          <p:nvPr/>
        </p:nvSpPr>
        <p:spPr>
          <a:xfrm>
            <a:off x="1535523" y="4745704"/>
            <a:ext cx="359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Naive Bayes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Classifier</a:t>
            </a:r>
            <a:endParaRPr lang="ko-KR" altLang="en-US" sz="2400" b="1" dirty="0">
              <a:solidFill>
                <a:srgbClr val="2626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9F99A1-384B-4B77-8233-4EC491C0282A}"/>
              </a:ext>
            </a:extLst>
          </p:cNvPr>
          <p:cNvSpPr txBox="1"/>
          <p:nvPr/>
        </p:nvSpPr>
        <p:spPr>
          <a:xfrm>
            <a:off x="6788929" y="4745704"/>
            <a:ext cx="386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Support Vector Machine</a:t>
            </a:r>
            <a:endParaRPr lang="ko-KR" altLang="en-US" sz="2400" b="1" dirty="0">
              <a:solidFill>
                <a:srgbClr val="2626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2A840-F465-421A-9671-4470FE451AE4}"/>
              </a:ext>
            </a:extLst>
          </p:cNvPr>
          <p:cNvSpPr txBox="1"/>
          <p:nvPr/>
        </p:nvSpPr>
        <p:spPr>
          <a:xfrm>
            <a:off x="6892416" y="5279482"/>
            <a:ext cx="411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Wx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b = 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초평면으로부터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양쪽의 서포트 벡터를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 분류하는 모델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Picture 2" descr="svmì ëí ì´ë¯¸ì§ ê²ìê²°ê³¼">
            <a:extLst>
              <a:ext uri="{FF2B5EF4-FFF2-40B4-BE49-F238E27FC236}">
                <a16:creationId xmlns:a16="http://schemas.microsoft.com/office/drawing/2014/main" id="{F088912E-BC8E-4A5F-8470-1F604D148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066" y="1955261"/>
            <a:ext cx="2499273" cy="2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26C69E-DDFF-4CD3-AA59-78455CB2F630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4F66A-8A3F-450E-8D67-AACC429E8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590" y="3171217"/>
            <a:ext cx="3522332" cy="98658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665786-550E-493C-8763-7DE1FDD4EEA2}"/>
              </a:ext>
            </a:extLst>
          </p:cNvPr>
          <p:cNvCxnSpPr>
            <a:cxnSpLocks/>
          </p:cNvCxnSpPr>
          <p:nvPr/>
        </p:nvCxnSpPr>
        <p:spPr>
          <a:xfrm>
            <a:off x="6096000" y="1829579"/>
            <a:ext cx="0" cy="4240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774B88-626A-4106-8ADD-D16301F85994}"/>
              </a:ext>
            </a:extLst>
          </p:cNvPr>
          <p:cNvSpPr/>
          <p:nvPr/>
        </p:nvSpPr>
        <p:spPr>
          <a:xfrm>
            <a:off x="6437917" y="1650631"/>
            <a:ext cx="4708185" cy="45521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04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부제목 2">
            <a:extLst>
              <a:ext uri="{FF2B5EF4-FFF2-40B4-BE49-F238E27FC236}">
                <a16:creationId xmlns:a16="http://schemas.microsoft.com/office/drawing/2014/main" id="{255A245D-B203-4246-AF92-1884D6477146}"/>
              </a:ext>
            </a:extLst>
          </p:cNvPr>
          <p:cNvSpPr txBox="1">
            <a:spLocks/>
          </p:cNvSpPr>
          <p:nvPr/>
        </p:nvSpPr>
        <p:spPr>
          <a:xfrm>
            <a:off x="10243598" y="134358"/>
            <a:ext cx="1825152" cy="42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A1C077A-4FDE-4AC5-B2AE-E0656BB889F4}"/>
              </a:ext>
            </a:extLst>
          </p:cNvPr>
          <p:cNvGrpSpPr/>
          <p:nvPr/>
        </p:nvGrpSpPr>
        <p:grpSpPr>
          <a:xfrm>
            <a:off x="3978613" y="1459150"/>
            <a:ext cx="4343204" cy="3985090"/>
            <a:chOff x="3852153" y="1179243"/>
            <a:chExt cx="4510000" cy="411907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DF8DF6-C0F8-4C85-B401-D64CF85ADF3D}"/>
                </a:ext>
              </a:extLst>
            </p:cNvPr>
            <p:cNvGrpSpPr/>
            <p:nvPr/>
          </p:nvGrpSpPr>
          <p:grpSpPr>
            <a:xfrm>
              <a:off x="3852153" y="1179243"/>
              <a:ext cx="4261554" cy="4119076"/>
              <a:chOff x="8034282" y="1749929"/>
              <a:chExt cx="2486993" cy="2462952"/>
            </a:xfrm>
          </p:grpSpPr>
          <p:sp>
            <p:nvSpPr>
              <p:cNvPr id="28" name="직각 삼각형 27">
                <a:extLst>
                  <a:ext uri="{FF2B5EF4-FFF2-40B4-BE49-F238E27FC236}">
                    <a16:creationId xmlns:a16="http://schemas.microsoft.com/office/drawing/2014/main" id="{DF610D68-3C86-45E2-BCB5-A3E701DF176B}"/>
                  </a:ext>
                </a:extLst>
              </p:cNvPr>
              <p:cNvSpPr/>
              <p:nvPr/>
            </p:nvSpPr>
            <p:spPr>
              <a:xfrm rot="16200000">
                <a:off x="8772864" y="2226091"/>
                <a:ext cx="1818380" cy="1666107"/>
              </a:xfrm>
              <a:prstGeom prst="rtTriangle">
                <a:avLst/>
              </a:prstGeom>
              <a:solidFill>
                <a:srgbClr val="FCE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각 삼각형 1">
                <a:extLst>
                  <a:ext uri="{FF2B5EF4-FFF2-40B4-BE49-F238E27FC236}">
                    <a16:creationId xmlns:a16="http://schemas.microsoft.com/office/drawing/2014/main" id="{2C242FD8-900B-429F-902C-FF8325DD5DF1}"/>
                  </a:ext>
                </a:extLst>
              </p:cNvPr>
              <p:cNvSpPr/>
              <p:nvPr/>
            </p:nvSpPr>
            <p:spPr>
              <a:xfrm rot="5400000">
                <a:off x="8145368" y="1912802"/>
                <a:ext cx="1692357" cy="1559348"/>
              </a:xfrm>
              <a:prstGeom prst="rt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A2F4487F-7DEA-4CA7-94E9-56F8D8A88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9066" y="1841680"/>
                <a:ext cx="0" cy="21279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5C2B657-2B7B-4B93-83F3-67B817634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9066" y="3969673"/>
                <a:ext cx="229658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A86DADE-A785-4B5B-95A3-EF2D385D5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4282" y="1749929"/>
                <a:ext cx="1813321" cy="1964993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B16ADAC-404D-4BFE-ACDC-9C33CC1835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17457" y="2130479"/>
                <a:ext cx="1903818" cy="2082402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A852ECF-0D6F-405F-B987-EEA00C411D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7928" y="1906326"/>
                <a:ext cx="1920293" cy="2086725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92F1570-764B-414F-8504-727569AA6D99}"/>
                  </a:ext>
                </a:extLst>
              </p:cNvPr>
              <p:cNvSpPr/>
              <p:nvPr/>
            </p:nvSpPr>
            <p:spPr>
              <a:xfrm>
                <a:off x="8578668" y="2565175"/>
                <a:ext cx="104139" cy="11415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267863B-9527-438A-A742-EC77CD7797F1}"/>
                  </a:ext>
                </a:extLst>
              </p:cNvPr>
              <p:cNvSpPr/>
              <p:nvPr/>
            </p:nvSpPr>
            <p:spPr>
              <a:xfrm>
                <a:off x="9095397" y="2448604"/>
                <a:ext cx="104139" cy="11415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BCA6F18-1DDF-472F-ABF4-B4A54B6BEC69}"/>
                  </a:ext>
                </a:extLst>
              </p:cNvPr>
              <p:cNvSpPr/>
              <p:nvPr/>
            </p:nvSpPr>
            <p:spPr>
              <a:xfrm>
                <a:off x="8878298" y="2180523"/>
                <a:ext cx="104139" cy="11415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002E6FA-910A-4BD8-98CF-9FD43124594A}"/>
                  </a:ext>
                </a:extLst>
              </p:cNvPr>
              <p:cNvSpPr/>
              <p:nvPr/>
            </p:nvSpPr>
            <p:spPr>
              <a:xfrm>
                <a:off x="8295340" y="2419833"/>
                <a:ext cx="104139" cy="11415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2CDA8C9-1678-44F5-8DC3-C0A8C180B8A5}"/>
                  </a:ext>
                </a:extLst>
              </p:cNvPr>
              <p:cNvSpPr/>
              <p:nvPr/>
            </p:nvSpPr>
            <p:spPr>
              <a:xfrm>
                <a:off x="9917582" y="2699371"/>
                <a:ext cx="104139" cy="1141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202F02-6EF8-4D08-BBB0-D49F1C3E28A4}"/>
                  </a:ext>
                </a:extLst>
              </p:cNvPr>
              <p:cNvSpPr/>
              <p:nvPr/>
            </p:nvSpPr>
            <p:spPr>
              <a:xfrm>
                <a:off x="9797054" y="3239268"/>
                <a:ext cx="104139" cy="1141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360AADA-4E97-47F9-9F74-1307444B8B06}"/>
                  </a:ext>
                </a:extLst>
              </p:cNvPr>
              <p:cNvSpPr/>
              <p:nvPr/>
            </p:nvSpPr>
            <p:spPr>
              <a:xfrm>
                <a:off x="9039535" y="3676274"/>
                <a:ext cx="104139" cy="1141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CA92D93-46A7-4BFB-BC5C-23334AC79ABE}"/>
                  </a:ext>
                </a:extLst>
              </p:cNvPr>
              <p:cNvSpPr/>
              <p:nvPr/>
            </p:nvSpPr>
            <p:spPr>
              <a:xfrm>
                <a:off x="9756629" y="3553191"/>
                <a:ext cx="104139" cy="1141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8BC345F-2BDC-4483-BF04-9C9F57AB09BE}"/>
                  </a:ext>
                </a:extLst>
              </p:cNvPr>
              <p:cNvSpPr/>
              <p:nvPr/>
            </p:nvSpPr>
            <p:spPr>
              <a:xfrm>
                <a:off x="10177672" y="2922048"/>
                <a:ext cx="104139" cy="1141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2C35C0-FA64-497C-A6CC-3049C8E708AB}"/>
                </a:ext>
              </a:extLst>
            </p:cNvPr>
            <p:cNvSpPr txBox="1"/>
            <p:nvPr/>
          </p:nvSpPr>
          <p:spPr>
            <a:xfrm>
              <a:off x="6615918" y="4522243"/>
              <a:ext cx="1746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스팸 메일영역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4DDA23-2EE1-4812-95DC-BD94A77EC739}"/>
                </a:ext>
              </a:extLst>
            </p:cNvPr>
            <p:cNvSpPr txBox="1"/>
            <p:nvPr/>
          </p:nvSpPr>
          <p:spPr>
            <a:xfrm>
              <a:off x="4201142" y="1408769"/>
              <a:ext cx="1647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정상 메일영역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32C946A-AF7B-4CA7-9519-239F5EC18E6A}"/>
              </a:ext>
            </a:extLst>
          </p:cNvPr>
          <p:cNvSpPr txBox="1"/>
          <p:nvPr/>
        </p:nvSpPr>
        <p:spPr>
          <a:xfrm>
            <a:off x="1995818" y="5594942"/>
            <a:ext cx="8200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메일을 정상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스팸으로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 분류 가능 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111394-FA8E-4D2D-9A26-7A43C7F59F3F}"/>
              </a:ext>
            </a:extLst>
          </p:cNvPr>
          <p:cNvSpPr txBox="1"/>
          <p:nvPr/>
        </p:nvSpPr>
        <p:spPr>
          <a:xfrm>
            <a:off x="876581" y="550457"/>
            <a:ext cx="8071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SVM</a:t>
            </a:r>
            <a:r>
              <a:rPr lang="en-US" altLang="ko-KR" sz="2400" b="1" dirty="0">
                <a:solidFill>
                  <a:srgbClr val="3B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(Support Vector Machine)</a:t>
            </a:r>
            <a:endParaRPr lang="ko-KR" altLang="en-US" sz="4000" b="1" dirty="0">
              <a:solidFill>
                <a:srgbClr val="3B3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1DD112-7B37-45A3-902C-714C8329C172}"/>
              </a:ext>
            </a:extLst>
          </p:cNvPr>
          <p:cNvSpPr txBox="1"/>
          <p:nvPr/>
        </p:nvSpPr>
        <p:spPr>
          <a:xfrm>
            <a:off x="304247" y="253436"/>
            <a:ext cx="7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0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966</Words>
  <Application>Microsoft Office PowerPoint</Application>
  <PresentationFormat>와이드스크린</PresentationFormat>
  <Paragraphs>347</Paragraphs>
  <Slides>26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나눔스퀘어 Bold</vt:lpstr>
      <vt:lpstr>맑은 고딕</vt:lpstr>
      <vt:lpstr>Cambria Math</vt:lpstr>
      <vt:lpstr>나눔스퀘어 ExtraBold</vt:lpstr>
      <vt:lpstr>나눔스퀘어라운드 ExtraBold</vt:lpstr>
      <vt:lpstr>나눔명조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SEJIN</dc:creator>
  <cp:lastModifiedBy>SEJIN</cp:lastModifiedBy>
  <cp:revision>230</cp:revision>
  <dcterms:created xsi:type="dcterms:W3CDTF">2019-06-11T08:42:18Z</dcterms:created>
  <dcterms:modified xsi:type="dcterms:W3CDTF">2019-06-18T08:07:31Z</dcterms:modified>
</cp:coreProperties>
</file>